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024878589" r:id="rId5"/>
    <p:sldId id="2147470593" r:id="rId6"/>
    <p:sldId id="2147470585" r:id="rId7"/>
    <p:sldId id="2024878590" r:id="rId8"/>
    <p:sldId id="2024878822" r:id="rId9"/>
    <p:sldId id="2147470578" r:id="rId10"/>
    <p:sldId id="2147470579" r:id="rId11"/>
    <p:sldId id="2147470563" r:id="rId12"/>
    <p:sldId id="2147470580" r:id="rId13"/>
    <p:sldId id="2147470596" r:id="rId14"/>
    <p:sldId id="2147470573" r:id="rId15"/>
    <p:sldId id="2147470576" r:id="rId16"/>
    <p:sldId id="2147470590" r:id="rId17"/>
    <p:sldId id="2147470595" r:id="rId18"/>
    <p:sldId id="2147470597" r:id="rId19"/>
    <p:sldId id="2147470599" r:id="rId20"/>
    <p:sldId id="2147470598" r:id="rId21"/>
    <p:sldId id="2024878971" r:id="rId22"/>
  </p:sldIdLst>
  <p:sldSz cx="12192000" cy="6858000"/>
  <p:notesSz cx="6858000" cy="9144000"/>
  <p:custDataLst>
    <p:tags r:id="rId24"/>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A93"/>
    <a:srgbClr val="003196"/>
    <a:srgbClr val="47BC54"/>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D4954-5566-4C1F-AD17-D0AA18292F55}" v="58" dt="2023-11-30T15:12:13.025"/>
    <p1510:client id="{3F6702EE-E098-4A75-A23B-D8BD7509A9FD}" v="15" dt="2023-11-30T15:28:08.273"/>
    <p1510:client id="{4F4E1DC1-3061-4E49-985E-B55A91646CAB}" v="28" dt="2023-11-30T15:03:38.557"/>
    <p1510:client id="{748A0A56-0FE2-4C8C-AE7E-657ABB38A5D6}" v="5" dt="2023-11-30T15:09:10.59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45FA6-F4E1-4715-AD21-AD0B8D9CDC92}" type="datetimeFigureOut">
              <a:rPr lang="fr-FR" smtClean="0"/>
              <a:t>30/11/2023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ECC52-9432-406C-A5B6-93313EE89B8B}" type="slidenum">
              <a:rPr lang="fr-FR" smtClean="0"/>
              <a:t>‹N°›</a:t>
            </a:fld>
            <a:endParaRPr lang="fr-FR"/>
          </a:p>
        </p:txBody>
      </p:sp>
    </p:spTree>
    <p:extLst>
      <p:ext uri="{BB962C8B-B14F-4D97-AF65-F5344CB8AC3E}">
        <p14:creationId xmlns:p14="http://schemas.microsoft.com/office/powerpoint/2010/main" val="179536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5DEF7-14CC-42FC-B39C-95F3FB7B836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849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0" fontAlgn="base" latinLnBrk="0" hangingPunct="0">
              <a:lnSpc>
                <a:spcPct val="100000"/>
              </a:lnSpc>
              <a:spcBef>
                <a:spcPct val="50000"/>
              </a:spcBef>
              <a:spcAft>
                <a:spcPct val="0"/>
              </a:spcAft>
              <a:buClr>
                <a:srgbClr val="4472C4"/>
              </a:buClr>
              <a:buSzTx/>
              <a:buFont typeface="Wingdings" pitchFamily="2" charset="2"/>
              <a:buNone/>
              <a:tabLst/>
              <a:defRPr/>
            </a:pPr>
            <a:fld id="{E99607DB-D9D5-4C7C-811F-516C8BC7F665}"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50000"/>
                </a:spcBef>
                <a:spcAft>
                  <a:spcPct val="0"/>
                </a:spcAft>
                <a:buClr>
                  <a:srgbClr val="4472C4"/>
                </a:buClr>
                <a:buSzTx/>
                <a:buFont typeface="Wingdings" pitchFamily="2" charset="2"/>
                <a:buNone/>
                <a:tabLst/>
                <a:defRPr/>
              </a:pPr>
              <a:t>10</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77386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5DEF7-14CC-42FC-B39C-95F3FB7B836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226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5DEF7-14CC-42FC-B39C-95F3FB7B836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747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5DEF7-14CC-42FC-B39C-95F3FB7B836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844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5DEF7-14CC-42FC-B39C-95F3FB7B836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512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5DEF7-14CC-42FC-B39C-95F3FB7B836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602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5DEF7-14CC-42FC-B39C-95F3FB7B836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4860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5DEF7-14CC-42FC-B39C-95F3FB7B836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988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5DEF7-14CC-42FC-B39C-95F3FB7B836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29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5DEF7-14CC-42FC-B39C-95F3FB7B836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08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5DEF7-14CC-42FC-B39C-95F3FB7B836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52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5DEF7-14CC-42FC-B39C-95F3FB7B836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594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5DEF7-14CC-42FC-B39C-95F3FB7B836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480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5DEF7-14CC-42FC-B39C-95F3FB7B836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575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5DEF7-14CC-42FC-B39C-95F3FB7B836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93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E5DEF7-14CC-42FC-B39C-95F3FB7B836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328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30/11/2023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30/11/2023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30/11/2023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073215" y="530501"/>
            <a:ext cx="10045568" cy="350855"/>
          </a:xfrm>
        </p:spPr>
        <p:txBody>
          <a:bodyPr lIns="0" tIns="0" rIns="0" bIns="0"/>
          <a:lstStyle>
            <a:lvl1pPr>
              <a:defRPr sz="2279" b="1" i="0">
                <a:solidFill>
                  <a:srgbClr val="0F3A93"/>
                </a:solidFill>
                <a:latin typeface="Montserrat"/>
                <a:cs typeface="Montserrat"/>
              </a:defRPr>
            </a:lvl1pPr>
          </a:lstStyle>
          <a:p>
            <a:endParaRPr/>
          </a:p>
        </p:txBody>
      </p:sp>
      <p:sp>
        <p:nvSpPr>
          <p:cNvPr id="3" name="Holder 3"/>
          <p:cNvSpPr>
            <a:spLocks noGrp="1"/>
          </p:cNvSpPr>
          <p:nvPr>
            <p:ph sz="half" idx="2"/>
          </p:nvPr>
        </p:nvSpPr>
        <p:spPr>
          <a:xfrm>
            <a:off x="609603" y="1577342"/>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3" y="1577342"/>
            <a:ext cx="5303520" cy="276999"/>
          </a:xfrm>
          <a:prstGeom prst="rect">
            <a:avLst/>
          </a:prstGeom>
        </p:spPr>
        <p:txBody>
          <a:bodyPr wrap="square" lIns="0" tIns="0" rIns="0" bIns="0">
            <a:spAutoFit/>
          </a:bodyPr>
          <a:lstStyle>
            <a:lvl1pPr>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91D658B-E928-4720-B7BE-739B7329734A}" type="datetime1">
              <a:rPr lang="en-US" smtClean="0"/>
              <a:t>11/30/2023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
        <p:nvSpPr>
          <p:cNvPr id="8" name="object 4">
            <a:extLst>
              <a:ext uri="{FF2B5EF4-FFF2-40B4-BE49-F238E27FC236}">
                <a16:creationId xmlns:a16="http://schemas.microsoft.com/office/drawing/2014/main" id="{533A4367-C23D-462B-B11E-22B99B2B9F07}"/>
              </a:ext>
            </a:extLst>
          </p:cNvPr>
          <p:cNvSpPr/>
          <p:nvPr userDrawn="1"/>
        </p:nvSpPr>
        <p:spPr>
          <a:xfrm>
            <a:off x="1610" y="907"/>
            <a:ext cx="410394" cy="6854742"/>
          </a:xfrm>
          <a:custGeom>
            <a:avLst/>
            <a:gdLst/>
            <a:ahLst/>
            <a:cxnLst/>
            <a:rect l="l" t="t" r="r" b="b"/>
            <a:pathLst>
              <a:path w="360045" h="6012180">
                <a:moveTo>
                  <a:pt x="35697" y="0"/>
                </a:moveTo>
                <a:lnTo>
                  <a:pt x="0" y="0"/>
                </a:lnTo>
                <a:lnTo>
                  <a:pt x="0" y="6012002"/>
                </a:lnTo>
                <a:lnTo>
                  <a:pt x="35714" y="6012002"/>
                </a:lnTo>
                <a:lnTo>
                  <a:pt x="50996" y="5977240"/>
                </a:lnTo>
                <a:lnTo>
                  <a:pt x="66671" y="5920518"/>
                </a:lnTo>
                <a:lnTo>
                  <a:pt x="76342" y="5873537"/>
                </a:lnTo>
                <a:lnTo>
                  <a:pt x="85864" y="5826425"/>
                </a:lnTo>
                <a:lnTo>
                  <a:pt x="95235" y="5779183"/>
                </a:lnTo>
                <a:lnTo>
                  <a:pt x="104456" y="5731811"/>
                </a:lnTo>
                <a:lnTo>
                  <a:pt x="113525" y="5684312"/>
                </a:lnTo>
                <a:lnTo>
                  <a:pt x="122442" y="5636685"/>
                </a:lnTo>
                <a:lnTo>
                  <a:pt x="131207" y="5588931"/>
                </a:lnTo>
                <a:lnTo>
                  <a:pt x="139818" y="5541052"/>
                </a:lnTo>
                <a:lnTo>
                  <a:pt x="148274" y="5493048"/>
                </a:lnTo>
                <a:lnTo>
                  <a:pt x="156576" y="5444920"/>
                </a:lnTo>
                <a:lnTo>
                  <a:pt x="164723" y="5396669"/>
                </a:lnTo>
                <a:lnTo>
                  <a:pt x="172713" y="5348296"/>
                </a:lnTo>
                <a:lnTo>
                  <a:pt x="180547" y="5299801"/>
                </a:lnTo>
                <a:lnTo>
                  <a:pt x="188223" y="5251186"/>
                </a:lnTo>
                <a:lnTo>
                  <a:pt x="195741" y="5202452"/>
                </a:lnTo>
                <a:lnTo>
                  <a:pt x="203101" y="5153598"/>
                </a:lnTo>
                <a:lnTo>
                  <a:pt x="210301" y="5104627"/>
                </a:lnTo>
                <a:lnTo>
                  <a:pt x="217341" y="5055539"/>
                </a:lnTo>
                <a:lnTo>
                  <a:pt x="224220" y="5006335"/>
                </a:lnTo>
                <a:lnTo>
                  <a:pt x="230938" y="4957015"/>
                </a:lnTo>
                <a:lnTo>
                  <a:pt x="237493" y="4907581"/>
                </a:lnTo>
                <a:lnTo>
                  <a:pt x="243886" y="4858033"/>
                </a:lnTo>
                <a:lnTo>
                  <a:pt x="250116" y="4808373"/>
                </a:lnTo>
                <a:lnTo>
                  <a:pt x="256181" y="4758601"/>
                </a:lnTo>
                <a:lnTo>
                  <a:pt x="262082" y="4708718"/>
                </a:lnTo>
                <a:lnTo>
                  <a:pt x="267818" y="4658725"/>
                </a:lnTo>
                <a:lnTo>
                  <a:pt x="273387" y="4608623"/>
                </a:lnTo>
                <a:lnTo>
                  <a:pt x="278790" y="4558412"/>
                </a:lnTo>
                <a:lnTo>
                  <a:pt x="284025" y="4508094"/>
                </a:lnTo>
                <a:lnTo>
                  <a:pt x="289092" y="4457669"/>
                </a:lnTo>
                <a:lnTo>
                  <a:pt x="293991" y="4407139"/>
                </a:lnTo>
                <a:lnTo>
                  <a:pt x="298720" y="4356504"/>
                </a:lnTo>
                <a:lnTo>
                  <a:pt x="303279" y="4305765"/>
                </a:lnTo>
                <a:lnTo>
                  <a:pt x="307668" y="4254922"/>
                </a:lnTo>
                <a:lnTo>
                  <a:pt x="311885" y="4203978"/>
                </a:lnTo>
                <a:lnTo>
                  <a:pt x="315930" y="4152932"/>
                </a:lnTo>
                <a:lnTo>
                  <a:pt x="319802" y="4101785"/>
                </a:lnTo>
                <a:lnTo>
                  <a:pt x="323502" y="4050539"/>
                </a:lnTo>
                <a:lnTo>
                  <a:pt x="327027" y="3999194"/>
                </a:lnTo>
                <a:lnTo>
                  <a:pt x="330377" y="3947751"/>
                </a:lnTo>
                <a:lnTo>
                  <a:pt x="333553" y="3896211"/>
                </a:lnTo>
                <a:lnTo>
                  <a:pt x="336552" y="3844575"/>
                </a:lnTo>
                <a:lnTo>
                  <a:pt x="339374" y="3792843"/>
                </a:lnTo>
                <a:lnTo>
                  <a:pt x="342020" y="3741017"/>
                </a:lnTo>
                <a:lnTo>
                  <a:pt x="344487" y="3689098"/>
                </a:lnTo>
                <a:lnTo>
                  <a:pt x="346776" y="3637085"/>
                </a:lnTo>
                <a:lnTo>
                  <a:pt x="348885" y="3584981"/>
                </a:lnTo>
                <a:lnTo>
                  <a:pt x="350815" y="3532786"/>
                </a:lnTo>
                <a:lnTo>
                  <a:pt x="352563" y="3480501"/>
                </a:lnTo>
                <a:lnTo>
                  <a:pt x="354131" y="3428126"/>
                </a:lnTo>
                <a:lnTo>
                  <a:pt x="355517" y="3375663"/>
                </a:lnTo>
                <a:lnTo>
                  <a:pt x="356720" y="3323113"/>
                </a:lnTo>
                <a:lnTo>
                  <a:pt x="357739" y="3270476"/>
                </a:lnTo>
                <a:lnTo>
                  <a:pt x="358575" y="3217753"/>
                </a:lnTo>
                <a:lnTo>
                  <a:pt x="359226" y="3164945"/>
                </a:lnTo>
                <a:lnTo>
                  <a:pt x="359692" y="3112053"/>
                </a:lnTo>
                <a:lnTo>
                  <a:pt x="359973" y="3059078"/>
                </a:lnTo>
                <a:lnTo>
                  <a:pt x="359973" y="2952965"/>
                </a:lnTo>
                <a:lnTo>
                  <a:pt x="359692" y="2899990"/>
                </a:lnTo>
                <a:lnTo>
                  <a:pt x="359226" y="2847099"/>
                </a:lnTo>
                <a:lnTo>
                  <a:pt x="358575" y="2794292"/>
                </a:lnTo>
                <a:lnTo>
                  <a:pt x="357739" y="2741570"/>
                </a:lnTo>
                <a:lnTo>
                  <a:pt x="356720" y="2688933"/>
                </a:lnTo>
                <a:lnTo>
                  <a:pt x="355517" y="2636383"/>
                </a:lnTo>
                <a:lnTo>
                  <a:pt x="354131" y="2583920"/>
                </a:lnTo>
                <a:lnTo>
                  <a:pt x="352563" y="2531546"/>
                </a:lnTo>
                <a:lnTo>
                  <a:pt x="350815" y="2479261"/>
                </a:lnTo>
                <a:lnTo>
                  <a:pt x="348885" y="2427065"/>
                </a:lnTo>
                <a:lnTo>
                  <a:pt x="346776" y="2374961"/>
                </a:lnTo>
                <a:lnTo>
                  <a:pt x="344487" y="2322948"/>
                </a:lnTo>
                <a:lnTo>
                  <a:pt x="342020" y="2271028"/>
                </a:lnTo>
                <a:lnTo>
                  <a:pt x="339374" y="2219202"/>
                </a:lnTo>
                <a:lnTo>
                  <a:pt x="336552" y="2167470"/>
                </a:lnTo>
                <a:lnTo>
                  <a:pt x="333553" y="2115833"/>
                </a:lnTo>
                <a:lnTo>
                  <a:pt x="330377" y="2064292"/>
                </a:lnTo>
                <a:lnTo>
                  <a:pt x="327027" y="2012849"/>
                </a:lnTo>
                <a:lnTo>
                  <a:pt x="323502" y="1961503"/>
                </a:lnTo>
                <a:lnTo>
                  <a:pt x="319802" y="1910256"/>
                </a:lnTo>
                <a:lnTo>
                  <a:pt x="315930" y="1859109"/>
                </a:lnTo>
                <a:lnTo>
                  <a:pt x="311885" y="1808062"/>
                </a:lnTo>
                <a:lnTo>
                  <a:pt x="307668" y="1757116"/>
                </a:lnTo>
                <a:lnTo>
                  <a:pt x="303279" y="1706273"/>
                </a:lnTo>
                <a:lnTo>
                  <a:pt x="298720" y="1655533"/>
                </a:lnTo>
                <a:lnTo>
                  <a:pt x="293991" y="1604897"/>
                </a:lnTo>
                <a:lnTo>
                  <a:pt x="289092" y="1554366"/>
                </a:lnTo>
                <a:lnTo>
                  <a:pt x="284025" y="1503941"/>
                </a:lnTo>
                <a:lnTo>
                  <a:pt x="278790" y="1453622"/>
                </a:lnTo>
                <a:lnTo>
                  <a:pt x="273387" y="1403411"/>
                </a:lnTo>
                <a:lnTo>
                  <a:pt x="267818" y="1353308"/>
                </a:lnTo>
                <a:lnTo>
                  <a:pt x="262082" y="1303315"/>
                </a:lnTo>
                <a:lnTo>
                  <a:pt x="256181" y="1253431"/>
                </a:lnTo>
                <a:lnTo>
                  <a:pt x="250116" y="1203659"/>
                </a:lnTo>
                <a:lnTo>
                  <a:pt x="243886" y="1153999"/>
                </a:lnTo>
                <a:lnTo>
                  <a:pt x="237493" y="1104451"/>
                </a:lnTo>
                <a:lnTo>
                  <a:pt x="230938" y="1055017"/>
                </a:lnTo>
                <a:lnTo>
                  <a:pt x="224220" y="1005697"/>
                </a:lnTo>
                <a:lnTo>
                  <a:pt x="217341" y="956493"/>
                </a:lnTo>
                <a:lnTo>
                  <a:pt x="210301" y="907405"/>
                </a:lnTo>
                <a:lnTo>
                  <a:pt x="203101" y="858435"/>
                </a:lnTo>
                <a:lnTo>
                  <a:pt x="195741" y="809582"/>
                </a:lnTo>
                <a:lnTo>
                  <a:pt x="188223" y="760848"/>
                </a:lnTo>
                <a:lnTo>
                  <a:pt x="180547" y="712234"/>
                </a:lnTo>
                <a:lnTo>
                  <a:pt x="172713" y="663741"/>
                </a:lnTo>
                <a:lnTo>
                  <a:pt x="164723" y="615369"/>
                </a:lnTo>
                <a:lnTo>
                  <a:pt x="156576" y="567119"/>
                </a:lnTo>
                <a:lnTo>
                  <a:pt x="148274" y="518993"/>
                </a:lnTo>
                <a:lnTo>
                  <a:pt x="139818" y="470991"/>
                </a:lnTo>
                <a:lnTo>
                  <a:pt x="131207" y="423114"/>
                </a:lnTo>
                <a:lnTo>
                  <a:pt x="122442" y="375363"/>
                </a:lnTo>
                <a:lnTo>
                  <a:pt x="113525" y="327738"/>
                </a:lnTo>
                <a:lnTo>
                  <a:pt x="104456" y="280242"/>
                </a:lnTo>
                <a:lnTo>
                  <a:pt x="95235" y="232873"/>
                </a:lnTo>
                <a:lnTo>
                  <a:pt x="85864" y="185635"/>
                </a:lnTo>
                <a:lnTo>
                  <a:pt x="76342" y="138526"/>
                </a:lnTo>
                <a:lnTo>
                  <a:pt x="66671" y="91548"/>
                </a:lnTo>
                <a:lnTo>
                  <a:pt x="50996" y="34813"/>
                </a:lnTo>
                <a:lnTo>
                  <a:pt x="35697" y="0"/>
                </a:lnTo>
                <a:close/>
              </a:path>
            </a:pathLst>
          </a:custGeom>
          <a:solidFill>
            <a:srgbClr val="0F3A93"/>
          </a:solidFill>
        </p:spPr>
        <p:txBody>
          <a:bodyPr wrap="square" lIns="0" tIns="0" rIns="0" bIns="0" rtlCol="0"/>
          <a:lstStyle/>
          <a:p>
            <a:pPr defTabSz="1042250"/>
            <a:endParaRPr lang="fr-FR" sz="2051">
              <a:solidFill>
                <a:prstClr val="black"/>
              </a:solidFill>
              <a:latin typeface="Montserrat" panose="00000500000000000000" pitchFamily="2" charset="0"/>
            </a:endParaRPr>
          </a:p>
        </p:txBody>
      </p:sp>
    </p:spTree>
    <p:extLst>
      <p:ext uri="{BB962C8B-B14F-4D97-AF65-F5344CB8AC3E}">
        <p14:creationId xmlns:p14="http://schemas.microsoft.com/office/powerpoint/2010/main" val="215634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4514"/>
            <a:ext cx="12190552" cy="6856552"/>
          </a:xfrm>
          <a:custGeom>
            <a:avLst/>
            <a:gdLst/>
            <a:ahLst/>
            <a:cxnLst/>
            <a:rect l="l" t="t" r="r" b="b"/>
            <a:pathLst>
              <a:path w="10692130" h="6012180">
                <a:moveTo>
                  <a:pt x="10692003" y="0"/>
                </a:moveTo>
                <a:lnTo>
                  <a:pt x="0" y="0"/>
                </a:lnTo>
                <a:lnTo>
                  <a:pt x="0" y="6012002"/>
                </a:lnTo>
                <a:lnTo>
                  <a:pt x="10692003" y="6012002"/>
                </a:lnTo>
                <a:lnTo>
                  <a:pt x="10692003" y="0"/>
                </a:lnTo>
                <a:close/>
              </a:path>
            </a:pathLst>
          </a:custGeom>
          <a:solidFill>
            <a:srgbClr val="0F3A93"/>
          </a:solidFill>
        </p:spPr>
        <p:txBody>
          <a:bodyPr wrap="square" lIns="0" tIns="0" rIns="0" bIns="0" rtlCol="0"/>
          <a:lstStyle/>
          <a:p>
            <a:endParaRPr sz="2051"/>
          </a:p>
        </p:txBody>
      </p:sp>
      <p:sp>
        <p:nvSpPr>
          <p:cNvPr id="17" name="bg object 17"/>
          <p:cNvSpPr/>
          <p:nvPr/>
        </p:nvSpPr>
        <p:spPr>
          <a:xfrm>
            <a:off x="3" y="0"/>
            <a:ext cx="410503" cy="6856552"/>
          </a:xfrm>
          <a:custGeom>
            <a:avLst/>
            <a:gdLst/>
            <a:ahLst/>
            <a:cxnLst/>
            <a:rect l="l" t="t" r="r" b="b"/>
            <a:pathLst>
              <a:path w="360045" h="6012180">
                <a:moveTo>
                  <a:pt x="35697" y="0"/>
                </a:moveTo>
                <a:lnTo>
                  <a:pt x="0" y="0"/>
                </a:lnTo>
                <a:lnTo>
                  <a:pt x="0" y="6012002"/>
                </a:lnTo>
                <a:lnTo>
                  <a:pt x="35714" y="6012002"/>
                </a:lnTo>
                <a:lnTo>
                  <a:pt x="50996" y="5977240"/>
                </a:lnTo>
                <a:lnTo>
                  <a:pt x="66671" y="5920518"/>
                </a:lnTo>
                <a:lnTo>
                  <a:pt x="76342" y="5873537"/>
                </a:lnTo>
                <a:lnTo>
                  <a:pt x="85864" y="5826425"/>
                </a:lnTo>
                <a:lnTo>
                  <a:pt x="95235" y="5779183"/>
                </a:lnTo>
                <a:lnTo>
                  <a:pt x="104456" y="5731811"/>
                </a:lnTo>
                <a:lnTo>
                  <a:pt x="113525" y="5684312"/>
                </a:lnTo>
                <a:lnTo>
                  <a:pt x="122442" y="5636685"/>
                </a:lnTo>
                <a:lnTo>
                  <a:pt x="131207" y="5588931"/>
                </a:lnTo>
                <a:lnTo>
                  <a:pt x="139818" y="5541052"/>
                </a:lnTo>
                <a:lnTo>
                  <a:pt x="148274" y="5493048"/>
                </a:lnTo>
                <a:lnTo>
                  <a:pt x="156576" y="5444920"/>
                </a:lnTo>
                <a:lnTo>
                  <a:pt x="164723" y="5396669"/>
                </a:lnTo>
                <a:lnTo>
                  <a:pt x="172713" y="5348296"/>
                </a:lnTo>
                <a:lnTo>
                  <a:pt x="180547" y="5299801"/>
                </a:lnTo>
                <a:lnTo>
                  <a:pt x="188223" y="5251186"/>
                </a:lnTo>
                <a:lnTo>
                  <a:pt x="195741" y="5202452"/>
                </a:lnTo>
                <a:lnTo>
                  <a:pt x="203101" y="5153598"/>
                </a:lnTo>
                <a:lnTo>
                  <a:pt x="210301" y="5104627"/>
                </a:lnTo>
                <a:lnTo>
                  <a:pt x="217341" y="5055539"/>
                </a:lnTo>
                <a:lnTo>
                  <a:pt x="224220" y="5006335"/>
                </a:lnTo>
                <a:lnTo>
                  <a:pt x="230938" y="4957015"/>
                </a:lnTo>
                <a:lnTo>
                  <a:pt x="237493" y="4907581"/>
                </a:lnTo>
                <a:lnTo>
                  <a:pt x="243886" y="4858033"/>
                </a:lnTo>
                <a:lnTo>
                  <a:pt x="250116" y="4808373"/>
                </a:lnTo>
                <a:lnTo>
                  <a:pt x="256181" y="4758601"/>
                </a:lnTo>
                <a:lnTo>
                  <a:pt x="262082" y="4708718"/>
                </a:lnTo>
                <a:lnTo>
                  <a:pt x="267818" y="4658725"/>
                </a:lnTo>
                <a:lnTo>
                  <a:pt x="273387" y="4608623"/>
                </a:lnTo>
                <a:lnTo>
                  <a:pt x="278790" y="4558412"/>
                </a:lnTo>
                <a:lnTo>
                  <a:pt x="284025" y="4508094"/>
                </a:lnTo>
                <a:lnTo>
                  <a:pt x="289092" y="4457669"/>
                </a:lnTo>
                <a:lnTo>
                  <a:pt x="293991" y="4407139"/>
                </a:lnTo>
                <a:lnTo>
                  <a:pt x="298720" y="4356504"/>
                </a:lnTo>
                <a:lnTo>
                  <a:pt x="303279" y="4305765"/>
                </a:lnTo>
                <a:lnTo>
                  <a:pt x="307668" y="4254922"/>
                </a:lnTo>
                <a:lnTo>
                  <a:pt x="311885" y="4203978"/>
                </a:lnTo>
                <a:lnTo>
                  <a:pt x="315930" y="4152932"/>
                </a:lnTo>
                <a:lnTo>
                  <a:pt x="319802" y="4101785"/>
                </a:lnTo>
                <a:lnTo>
                  <a:pt x="323502" y="4050539"/>
                </a:lnTo>
                <a:lnTo>
                  <a:pt x="327027" y="3999194"/>
                </a:lnTo>
                <a:lnTo>
                  <a:pt x="330377" y="3947751"/>
                </a:lnTo>
                <a:lnTo>
                  <a:pt x="333553" y="3896211"/>
                </a:lnTo>
                <a:lnTo>
                  <a:pt x="336552" y="3844575"/>
                </a:lnTo>
                <a:lnTo>
                  <a:pt x="339374" y="3792843"/>
                </a:lnTo>
                <a:lnTo>
                  <a:pt x="342020" y="3741017"/>
                </a:lnTo>
                <a:lnTo>
                  <a:pt x="344487" y="3689098"/>
                </a:lnTo>
                <a:lnTo>
                  <a:pt x="346776" y="3637085"/>
                </a:lnTo>
                <a:lnTo>
                  <a:pt x="348885" y="3584981"/>
                </a:lnTo>
                <a:lnTo>
                  <a:pt x="350815" y="3532786"/>
                </a:lnTo>
                <a:lnTo>
                  <a:pt x="352563" y="3480501"/>
                </a:lnTo>
                <a:lnTo>
                  <a:pt x="354131" y="3428126"/>
                </a:lnTo>
                <a:lnTo>
                  <a:pt x="355517" y="3375663"/>
                </a:lnTo>
                <a:lnTo>
                  <a:pt x="356720" y="3323113"/>
                </a:lnTo>
                <a:lnTo>
                  <a:pt x="357739" y="3270476"/>
                </a:lnTo>
                <a:lnTo>
                  <a:pt x="358575" y="3217753"/>
                </a:lnTo>
                <a:lnTo>
                  <a:pt x="359226" y="3164945"/>
                </a:lnTo>
                <a:lnTo>
                  <a:pt x="359692" y="3112053"/>
                </a:lnTo>
                <a:lnTo>
                  <a:pt x="359973" y="3059078"/>
                </a:lnTo>
                <a:lnTo>
                  <a:pt x="359973" y="2952965"/>
                </a:lnTo>
                <a:lnTo>
                  <a:pt x="359692" y="2899990"/>
                </a:lnTo>
                <a:lnTo>
                  <a:pt x="359226" y="2847099"/>
                </a:lnTo>
                <a:lnTo>
                  <a:pt x="358575" y="2794292"/>
                </a:lnTo>
                <a:lnTo>
                  <a:pt x="357739" y="2741570"/>
                </a:lnTo>
                <a:lnTo>
                  <a:pt x="356720" y="2688933"/>
                </a:lnTo>
                <a:lnTo>
                  <a:pt x="355517" y="2636383"/>
                </a:lnTo>
                <a:lnTo>
                  <a:pt x="354131" y="2583920"/>
                </a:lnTo>
                <a:lnTo>
                  <a:pt x="352563" y="2531546"/>
                </a:lnTo>
                <a:lnTo>
                  <a:pt x="350815" y="2479261"/>
                </a:lnTo>
                <a:lnTo>
                  <a:pt x="348885" y="2427065"/>
                </a:lnTo>
                <a:lnTo>
                  <a:pt x="346776" y="2374961"/>
                </a:lnTo>
                <a:lnTo>
                  <a:pt x="344487" y="2322948"/>
                </a:lnTo>
                <a:lnTo>
                  <a:pt x="342020" y="2271028"/>
                </a:lnTo>
                <a:lnTo>
                  <a:pt x="339374" y="2219202"/>
                </a:lnTo>
                <a:lnTo>
                  <a:pt x="336552" y="2167470"/>
                </a:lnTo>
                <a:lnTo>
                  <a:pt x="333553" y="2115833"/>
                </a:lnTo>
                <a:lnTo>
                  <a:pt x="330377" y="2064292"/>
                </a:lnTo>
                <a:lnTo>
                  <a:pt x="327027" y="2012849"/>
                </a:lnTo>
                <a:lnTo>
                  <a:pt x="323502" y="1961503"/>
                </a:lnTo>
                <a:lnTo>
                  <a:pt x="319802" y="1910256"/>
                </a:lnTo>
                <a:lnTo>
                  <a:pt x="315930" y="1859109"/>
                </a:lnTo>
                <a:lnTo>
                  <a:pt x="311885" y="1808062"/>
                </a:lnTo>
                <a:lnTo>
                  <a:pt x="307668" y="1757116"/>
                </a:lnTo>
                <a:lnTo>
                  <a:pt x="303279" y="1706273"/>
                </a:lnTo>
                <a:lnTo>
                  <a:pt x="298720" y="1655533"/>
                </a:lnTo>
                <a:lnTo>
                  <a:pt x="293991" y="1604897"/>
                </a:lnTo>
                <a:lnTo>
                  <a:pt x="289092" y="1554366"/>
                </a:lnTo>
                <a:lnTo>
                  <a:pt x="284025" y="1503941"/>
                </a:lnTo>
                <a:lnTo>
                  <a:pt x="278790" y="1453622"/>
                </a:lnTo>
                <a:lnTo>
                  <a:pt x="273387" y="1403411"/>
                </a:lnTo>
                <a:lnTo>
                  <a:pt x="267818" y="1353308"/>
                </a:lnTo>
                <a:lnTo>
                  <a:pt x="262082" y="1303315"/>
                </a:lnTo>
                <a:lnTo>
                  <a:pt x="256181" y="1253431"/>
                </a:lnTo>
                <a:lnTo>
                  <a:pt x="250116" y="1203659"/>
                </a:lnTo>
                <a:lnTo>
                  <a:pt x="243886" y="1153999"/>
                </a:lnTo>
                <a:lnTo>
                  <a:pt x="237493" y="1104451"/>
                </a:lnTo>
                <a:lnTo>
                  <a:pt x="230938" y="1055017"/>
                </a:lnTo>
                <a:lnTo>
                  <a:pt x="224220" y="1005697"/>
                </a:lnTo>
                <a:lnTo>
                  <a:pt x="217341" y="956493"/>
                </a:lnTo>
                <a:lnTo>
                  <a:pt x="210301" y="907405"/>
                </a:lnTo>
                <a:lnTo>
                  <a:pt x="203101" y="858435"/>
                </a:lnTo>
                <a:lnTo>
                  <a:pt x="195741" y="809582"/>
                </a:lnTo>
                <a:lnTo>
                  <a:pt x="188223" y="760848"/>
                </a:lnTo>
                <a:lnTo>
                  <a:pt x="180547" y="712234"/>
                </a:lnTo>
                <a:lnTo>
                  <a:pt x="172713" y="663741"/>
                </a:lnTo>
                <a:lnTo>
                  <a:pt x="164723" y="615369"/>
                </a:lnTo>
                <a:lnTo>
                  <a:pt x="156576" y="567119"/>
                </a:lnTo>
                <a:lnTo>
                  <a:pt x="148274" y="518993"/>
                </a:lnTo>
                <a:lnTo>
                  <a:pt x="139818" y="470991"/>
                </a:lnTo>
                <a:lnTo>
                  <a:pt x="131207" y="423114"/>
                </a:lnTo>
                <a:lnTo>
                  <a:pt x="122442" y="375363"/>
                </a:lnTo>
                <a:lnTo>
                  <a:pt x="113525" y="327738"/>
                </a:lnTo>
                <a:lnTo>
                  <a:pt x="104456" y="280242"/>
                </a:lnTo>
                <a:lnTo>
                  <a:pt x="95235" y="232873"/>
                </a:lnTo>
                <a:lnTo>
                  <a:pt x="85864" y="185635"/>
                </a:lnTo>
                <a:lnTo>
                  <a:pt x="76342" y="138526"/>
                </a:lnTo>
                <a:lnTo>
                  <a:pt x="66671" y="91548"/>
                </a:lnTo>
                <a:lnTo>
                  <a:pt x="50996" y="34813"/>
                </a:lnTo>
                <a:lnTo>
                  <a:pt x="35697" y="0"/>
                </a:lnTo>
                <a:close/>
              </a:path>
            </a:pathLst>
          </a:custGeom>
          <a:solidFill>
            <a:srgbClr val="FFFFFF"/>
          </a:solidFill>
        </p:spPr>
        <p:txBody>
          <a:bodyPr wrap="square" lIns="0" tIns="0" rIns="0" bIns="0" rtlCol="0"/>
          <a:lstStyle/>
          <a:p>
            <a:endParaRPr sz="2051"/>
          </a:p>
        </p:txBody>
      </p:sp>
      <p:sp>
        <p:nvSpPr>
          <p:cNvPr id="2" name="Holder 2"/>
          <p:cNvSpPr>
            <a:spLocks noGrp="1"/>
          </p:cNvSpPr>
          <p:nvPr>
            <p:ph type="title"/>
          </p:nvPr>
        </p:nvSpPr>
        <p:spPr>
          <a:xfrm>
            <a:off x="1073215" y="530501"/>
            <a:ext cx="10045568" cy="350855"/>
          </a:xfrm>
        </p:spPr>
        <p:txBody>
          <a:bodyPr lIns="0" tIns="0" rIns="0" bIns="0"/>
          <a:lstStyle>
            <a:lvl1pPr>
              <a:defRPr sz="2279" b="1" i="0">
                <a:solidFill>
                  <a:srgbClr val="0F3A93"/>
                </a:solidFill>
                <a:latin typeface="Montserrat"/>
                <a:cs typeface="Montserrat"/>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AA6DC37-20D5-45C2-B198-63E6CA021F5E}" type="datetime1">
              <a:rPr lang="en-US" smtClean="0"/>
              <a:t>11/30/2023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047426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0552" cy="6856552"/>
          </a:xfrm>
          <a:custGeom>
            <a:avLst/>
            <a:gdLst/>
            <a:ahLst/>
            <a:cxnLst/>
            <a:rect l="l" t="t" r="r" b="b"/>
            <a:pathLst>
              <a:path w="10692130" h="6012180">
                <a:moveTo>
                  <a:pt x="10692003" y="0"/>
                </a:moveTo>
                <a:lnTo>
                  <a:pt x="0" y="0"/>
                </a:lnTo>
                <a:lnTo>
                  <a:pt x="0" y="6012002"/>
                </a:lnTo>
                <a:lnTo>
                  <a:pt x="10692003" y="6012002"/>
                </a:lnTo>
                <a:lnTo>
                  <a:pt x="10692003" y="0"/>
                </a:lnTo>
                <a:close/>
              </a:path>
            </a:pathLst>
          </a:custGeom>
          <a:solidFill>
            <a:srgbClr val="0F3A93"/>
          </a:solidFill>
        </p:spPr>
        <p:txBody>
          <a:bodyPr wrap="square" lIns="0" tIns="0" rIns="0" bIns="0" rtlCol="0"/>
          <a:lstStyle/>
          <a:p>
            <a:endParaRPr sz="2051">
              <a:latin typeface="Montserrat" panose="00000500000000000000" pitchFamily="2" charset="0"/>
            </a:endParaRPr>
          </a:p>
        </p:txBody>
      </p:sp>
      <p:sp>
        <p:nvSpPr>
          <p:cNvPr id="17" name="bg object 17"/>
          <p:cNvSpPr/>
          <p:nvPr/>
        </p:nvSpPr>
        <p:spPr>
          <a:xfrm>
            <a:off x="615673" y="5589"/>
            <a:ext cx="10959044" cy="6850758"/>
          </a:xfrm>
          <a:custGeom>
            <a:avLst/>
            <a:gdLst/>
            <a:ahLst/>
            <a:cxnLst/>
            <a:rect l="l" t="t" r="r" b="b"/>
            <a:pathLst>
              <a:path w="9611995" h="6007100">
                <a:moveTo>
                  <a:pt x="8847053" y="0"/>
                </a:moveTo>
                <a:lnTo>
                  <a:pt x="764933" y="0"/>
                </a:lnTo>
                <a:lnTo>
                  <a:pt x="758665" y="12700"/>
                </a:lnTo>
                <a:lnTo>
                  <a:pt x="734423" y="50800"/>
                </a:lnTo>
                <a:lnTo>
                  <a:pt x="710531" y="88900"/>
                </a:lnTo>
                <a:lnTo>
                  <a:pt x="686991" y="127000"/>
                </a:lnTo>
                <a:lnTo>
                  <a:pt x="663806" y="165100"/>
                </a:lnTo>
                <a:lnTo>
                  <a:pt x="640977" y="203200"/>
                </a:lnTo>
                <a:lnTo>
                  <a:pt x="618507" y="241300"/>
                </a:lnTo>
                <a:lnTo>
                  <a:pt x="596399" y="279400"/>
                </a:lnTo>
                <a:lnTo>
                  <a:pt x="574653" y="317500"/>
                </a:lnTo>
                <a:lnTo>
                  <a:pt x="553273" y="368300"/>
                </a:lnTo>
                <a:lnTo>
                  <a:pt x="532261" y="406400"/>
                </a:lnTo>
                <a:lnTo>
                  <a:pt x="511620" y="444500"/>
                </a:lnTo>
                <a:lnTo>
                  <a:pt x="491350" y="482600"/>
                </a:lnTo>
                <a:lnTo>
                  <a:pt x="471455" y="520700"/>
                </a:lnTo>
                <a:lnTo>
                  <a:pt x="451937" y="571500"/>
                </a:lnTo>
                <a:lnTo>
                  <a:pt x="432798" y="609600"/>
                </a:lnTo>
                <a:lnTo>
                  <a:pt x="414040" y="647700"/>
                </a:lnTo>
                <a:lnTo>
                  <a:pt x="395666" y="685800"/>
                </a:lnTo>
                <a:lnTo>
                  <a:pt x="377677" y="736600"/>
                </a:lnTo>
                <a:lnTo>
                  <a:pt x="360077" y="774700"/>
                </a:lnTo>
                <a:lnTo>
                  <a:pt x="342867" y="812800"/>
                </a:lnTo>
                <a:lnTo>
                  <a:pt x="326049" y="863600"/>
                </a:lnTo>
                <a:lnTo>
                  <a:pt x="309626" y="901700"/>
                </a:lnTo>
                <a:lnTo>
                  <a:pt x="293600" y="939800"/>
                </a:lnTo>
                <a:lnTo>
                  <a:pt x="277974" y="990600"/>
                </a:lnTo>
                <a:lnTo>
                  <a:pt x="262749" y="1028700"/>
                </a:lnTo>
                <a:lnTo>
                  <a:pt x="247927" y="1079500"/>
                </a:lnTo>
                <a:lnTo>
                  <a:pt x="233512" y="1117600"/>
                </a:lnTo>
                <a:lnTo>
                  <a:pt x="219505" y="1168400"/>
                </a:lnTo>
                <a:lnTo>
                  <a:pt x="205908" y="1206500"/>
                </a:lnTo>
                <a:lnTo>
                  <a:pt x="192724" y="1257300"/>
                </a:lnTo>
                <a:lnTo>
                  <a:pt x="179955" y="1295400"/>
                </a:lnTo>
                <a:lnTo>
                  <a:pt x="167603" y="1346200"/>
                </a:lnTo>
                <a:lnTo>
                  <a:pt x="155671" y="1384300"/>
                </a:lnTo>
                <a:lnTo>
                  <a:pt x="144160" y="1435100"/>
                </a:lnTo>
                <a:lnTo>
                  <a:pt x="133073" y="1473200"/>
                </a:lnTo>
                <a:lnTo>
                  <a:pt x="122412" y="1524000"/>
                </a:lnTo>
                <a:lnTo>
                  <a:pt x="112180" y="1562100"/>
                </a:lnTo>
                <a:lnTo>
                  <a:pt x="102379" y="1612900"/>
                </a:lnTo>
                <a:lnTo>
                  <a:pt x="93010" y="1663700"/>
                </a:lnTo>
                <a:lnTo>
                  <a:pt x="84076" y="1701800"/>
                </a:lnTo>
                <a:lnTo>
                  <a:pt x="75580" y="1752600"/>
                </a:lnTo>
                <a:lnTo>
                  <a:pt x="67524" y="1790700"/>
                </a:lnTo>
                <a:lnTo>
                  <a:pt x="59909" y="1841500"/>
                </a:lnTo>
                <a:lnTo>
                  <a:pt x="52738" y="1892300"/>
                </a:lnTo>
                <a:lnTo>
                  <a:pt x="46014" y="1930400"/>
                </a:lnTo>
                <a:lnTo>
                  <a:pt x="39739" y="1981200"/>
                </a:lnTo>
                <a:lnTo>
                  <a:pt x="33914" y="2032000"/>
                </a:lnTo>
                <a:lnTo>
                  <a:pt x="28542" y="2082800"/>
                </a:lnTo>
                <a:lnTo>
                  <a:pt x="23626" y="2120900"/>
                </a:lnTo>
                <a:lnTo>
                  <a:pt x="19167" y="2171700"/>
                </a:lnTo>
                <a:lnTo>
                  <a:pt x="15168" y="2222500"/>
                </a:lnTo>
                <a:lnTo>
                  <a:pt x="11631" y="2260600"/>
                </a:lnTo>
                <a:lnTo>
                  <a:pt x="8559" y="2311400"/>
                </a:lnTo>
                <a:lnTo>
                  <a:pt x="5953" y="2362200"/>
                </a:lnTo>
                <a:lnTo>
                  <a:pt x="3816" y="2413000"/>
                </a:lnTo>
                <a:lnTo>
                  <a:pt x="2149" y="2463800"/>
                </a:lnTo>
                <a:lnTo>
                  <a:pt x="957" y="2501900"/>
                </a:lnTo>
                <a:lnTo>
                  <a:pt x="239" y="2552700"/>
                </a:lnTo>
                <a:lnTo>
                  <a:pt x="0" y="2603500"/>
                </a:lnTo>
                <a:lnTo>
                  <a:pt x="239" y="2654300"/>
                </a:lnTo>
                <a:lnTo>
                  <a:pt x="957" y="2705100"/>
                </a:lnTo>
                <a:lnTo>
                  <a:pt x="2149" y="2743200"/>
                </a:lnTo>
                <a:lnTo>
                  <a:pt x="3816" y="2794000"/>
                </a:lnTo>
                <a:lnTo>
                  <a:pt x="5953" y="2844800"/>
                </a:lnTo>
                <a:lnTo>
                  <a:pt x="8559" y="2895600"/>
                </a:lnTo>
                <a:lnTo>
                  <a:pt x="11631" y="2946400"/>
                </a:lnTo>
                <a:lnTo>
                  <a:pt x="15168" y="2984500"/>
                </a:lnTo>
                <a:lnTo>
                  <a:pt x="19167" y="3035300"/>
                </a:lnTo>
                <a:lnTo>
                  <a:pt x="23626" y="3086100"/>
                </a:lnTo>
                <a:lnTo>
                  <a:pt x="28542" y="3136900"/>
                </a:lnTo>
                <a:lnTo>
                  <a:pt x="33914" y="3175000"/>
                </a:lnTo>
                <a:lnTo>
                  <a:pt x="39739" y="3225800"/>
                </a:lnTo>
                <a:lnTo>
                  <a:pt x="46014" y="3276600"/>
                </a:lnTo>
                <a:lnTo>
                  <a:pt x="52738" y="3314700"/>
                </a:lnTo>
                <a:lnTo>
                  <a:pt x="59909" y="3365500"/>
                </a:lnTo>
                <a:lnTo>
                  <a:pt x="67524" y="3416300"/>
                </a:lnTo>
                <a:lnTo>
                  <a:pt x="75580" y="3454400"/>
                </a:lnTo>
                <a:lnTo>
                  <a:pt x="84076" y="3505200"/>
                </a:lnTo>
                <a:lnTo>
                  <a:pt x="93010" y="3543300"/>
                </a:lnTo>
                <a:lnTo>
                  <a:pt x="102379" y="3594100"/>
                </a:lnTo>
                <a:lnTo>
                  <a:pt x="112180" y="3644900"/>
                </a:lnTo>
                <a:lnTo>
                  <a:pt x="122412" y="3683000"/>
                </a:lnTo>
                <a:lnTo>
                  <a:pt x="133073" y="3733800"/>
                </a:lnTo>
                <a:lnTo>
                  <a:pt x="144160" y="3771900"/>
                </a:lnTo>
                <a:lnTo>
                  <a:pt x="155671" y="3822700"/>
                </a:lnTo>
                <a:lnTo>
                  <a:pt x="167603" y="3860800"/>
                </a:lnTo>
                <a:lnTo>
                  <a:pt x="179955" y="3911600"/>
                </a:lnTo>
                <a:lnTo>
                  <a:pt x="192724" y="3949700"/>
                </a:lnTo>
                <a:lnTo>
                  <a:pt x="205908" y="4000500"/>
                </a:lnTo>
                <a:lnTo>
                  <a:pt x="219505" y="4038600"/>
                </a:lnTo>
                <a:lnTo>
                  <a:pt x="233512" y="4089400"/>
                </a:lnTo>
                <a:lnTo>
                  <a:pt x="247927" y="4127500"/>
                </a:lnTo>
                <a:lnTo>
                  <a:pt x="262749" y="4178300"/>
                </a:lnTo>
                <a:lnTo>
                  <a:pt x="277974" y="4216400"/>
                </a:lnTo>
                <a:lnTo>
                  <a:pt x="293600" y="4267200"/>
                </a:lnTo>
                <a:lnTo>
                  <a:pt x="309626" y="4305300"/>
                </a:lnTo>
                <a:lnTo>
                  <a:pt x="326049" y="4343400"/>
                </a:lnTo>
                <a:lnTo>
                  <a:pt x="342867" y="4394200"/>
                </a:lnTo>
                <a:lnTo>
                  <a:pt x="360077" y="4432300"/>
                </a:lnTo>
                <a:lnTo>
                  <a:pt x="377677" y="4470400"/>
                </a:lnTo>
                <a:lnTo>
                  <a:pt x="395666" y="4521200"/>
                </a:lnTo>
                <a:lnTo>
                  <a:pt x="414040" y="4559300"/>
                </a:lnTo>
                <a:lnTo>
                  <a:pt x="432798" y="4597400"/>
                </a:lnTo>
                <a:lnTo>
                  <a:pt x="451937" y="4635500"/>
                </a:lnTo>
                <a:lnTo>
                  <a:pt x="471455" y="4686300"/>
                </a:lnTo>
                <a:lnTo>
                  <a:pt x="491350" y="4724400"/>
                </a:lnTo>
                <a:lnTo>
                  <a:pt x="511620" y="4762500"/>
                </a:lnTo>
                <a:lnTo>
                  <a:pt x="532261" y="4800600"/>
                </a:lnTo>
                <a:lnTo>
                  <a:pt x="553273" y="4838700"/>
                </a:lnTo>
                <a:lnTo>
                  <a:pt x="574653" y="4889500"/>
                </a:lnTo>
                <a:lnTo>
                  <a:pt x="596399" y="4927600"/>
                </a:lnTo>
                <a:lnTo>
                  <a:pt x="618507" y="4965700"/>
                </a:lnTo>
                <a:lnTo>
                  <a:pt x="640977" y="5003800"/>
                </a:lnTo>
                <a:lnTo>
                  <a:pt x="663806" y="5041900"/>
                </a:lnTo>
                <a:lnTo>
                  <a:pt x="686991" y="5080000"/>
                </a:lnTo>
                <a:lnTo>
                  <a:pt x="710531" y="5118100"/>
                </a:lnTo>
                <a:lnTo>
                  <a:pt x="734423" y="5156200"/>
                </a:lnTo>
                <a:lnTo>
                  <a:pt x="758665" y="5194300"/>
                </a:lnTo>
                <a:lnTo>
                  <a:pt x="783254" y="5232400"/>
                </a:lnTo>
                <a:lnTo>
                  <a:pt x="808189" y="5270500"/>
                </a:lnTo>
                <a:lnTo>
                  <a:pt x="833467" y="5308600"/>
                </a:lnTo>
                <a:lnTo>
                  <a:pt x="859086" y="5346700"/>
                </a:lnTo>
                <a:lnTo>
                  <a:pt x="885044" y="5384800"/>
                </a:lnTo>
                <a:lnTo>
                  <a:pt x="911338" y="5422900"/>
                </a:lnTo>
                <a:lnTo>
                  <a:pt x="937966" y="5461000"/>
                </a:lnTo>
                <a:lnTo>
                  <a:pt x="964927" y="5499100"/>
                </a:lnTo>
                <a:lnTo>
                  <a:pt x="992217" y="5524500"/>
                </a:lnTo>
                <a:lnTo>
                  <a:pt x="1019834" y="5562600"/>
                </a:lnTo>
                <a:lnTo>
                  <a:pt x="1047777" y="5600700"/>
                </a:lnTo>
                <a:lnTo>
                  <a:pt x="1076042" y="5638800"/>
                </a:lnTo>
                <a:lnTo>
                  <a:pt x="1104629" y="5664200"/>
                </a:lnTo>
                <a:lnTo>
                  <a:pt x="1133533" y="5702300"/>
                </a:lnTo>
                <a:lnTo>
                  <a:pt x="1162754" y="5740400"/>
                </a:lnTo>
                <a:lnTo>
                  <a:pt x="1192290" y="5778500"/>
                </a:lnTo>
                <a:lnTo>
                  <a:pt x="1222136" y="5803900"/>
                </a:lnTo>
                <a:lnTo>
                  <a:pt x="1252293" y="5842000"/>
                </a:lnTo>
                <a:lnTo>
                  <a:pt x="1282756" y="5867400"/>
                </a:lnTo>
                <a:lnTo>
                  <a:pt x="1313525" y="5905500"/>
                </a:lnTo>
                <a:lnTo>
                  <a:pt x="1344597" y="5943600"/>
                </a:lnTo>
                <a:lnTo>
                  <a:pt x="1375969" y="5969000"/>
                </a:lnTo>
                <a:lnTo>
                  <a:pt x="1407639" y="6007100"/>
                </a:lnTo>
                <a:lnTo>
                  <a:pt x="8204342" y="6007100"/>
                </a:lnTo>
                <a:lnTo>
                  <a:pt x="8236013" y="5969000"/>
                </a:lnTo>
                <a:lnTo>
                  <a:pt x="8267385" y="5943600"/>
                </a:lnTo>
                <a:lnTo>
                  <a:pt x="8298457" y="5905500"/>
                </a:lnTo>
                <a:lnTo>
                  <a:pt x="8329226" y="5867400"/>
                </a:lnTo>
                <a:lnTo>
                  <a:pt x="8359690" y="5842000"/>
                </a:lnTo>
                <a:lnTo>
                  <a:pt x="8389846" y="5803900"/>
                </a:lnTo>
                <a:lnTo>
                  <a:pt x="8419693" y="5778500"/>
                </a:lnTo>
                <a:lnTo>
                  <a:pt x="8449229" y="5740400"/>
                </a:lnTo>
                <a:lnTo>
                  <a:pt x="8478450" y="5702300"/>
                </a:lnTo>
                <a:lnTo>
                  <a:pt x="8507355" y="5664200"/>
                </a:lnTo>
                <a:lnTo>
                  <a:pt x="8535942" y="5638800"/>
                </a:lnTo>
                <a:lnTo>
                  <a:pt x="8564208" y="5600700"/>
                </a:lnTo>
                <a:lnTo>
                  <a:pt x="8592150" y="5562600"/>
                </a:lnTo>
                <a:lnTo>
                  <a:pt x="8619768" y="5524500"/>
                </a:lnTo>
                <a:lnTo>
                  <a:pt x="8647058" y="5499100"/>
                </a:lnTo>
                <a:lnTo>
                  <a:pt x="8674019" y="5461000"/>
                </a:lnTo>
                <a:lnTo>
                  <a:pt x="8700647" y="5422900"/>
                </a:lnTo>
                <a:lnTo>
                  <a:pt x="8726941" y="5384800"/>
                </a:lnTo>
                <a:lnTo>
                  <a:pt x="8752899" y="5346700"/>
                </a:lnTo>
                <a:lnTo>
                  <a:pt x="8778519" y="5308600"/>
                </a:lnTo>
                <a:lnTo>
                  <a:pt x="8803797" y="5270500"/>
                </a:lnTo>
                <a:lnTo>
                  <a:pt x="8828732" y="5232400"/>
                </a:lnTo>
                <a:lnTo>
                  <a:pt x="8853322" y="5194300"/>
                </a:lnTo>
                <a:lnTo>
                  <a:pt x="4614570" y="5194300"/>
                </a:lnTo>
                <a:lnTo>
                  <a:pt x="4567286" y="5181600"/>
                </a:lnTo>
                <a:lnTo>
                  <a:pt x="4473457" y="5181600"/>
                </a:lnTo>
                <a:lnTo>
                  <a:pt x="4426926" y="5168900"/>
                </a:lnTo>
                <a:lnTo>
                  <a:pt x="4380662" y="5168900"/>
                </a:lnTo>
                <a:lnTo>
                  <a:pt x="4243539" y="5130800"/>
                </a:lnTo>
                <a:lnTo>
                  <a:pt x="4198414" y="5130800"/>
                </a:lnTo>
                <a:lnTo>
                  <a:pt x="3977499" y="5067300"/>
                </a:lnTo>
                <a:lnTo>
                  <a:pt x="3934311" y="5041900"/>
                </a:lnTo>
                <a:lnTo>
                  <a:pt x="3806874" y="5003800"/>
                </a:lnTo>
                <a:lnTo>
                  <a:pt x="3765129" y="4978400"/>
                </a:lnTo>
                <a:lnTo>
                  <a:pt x="3723763" y="4965700"/>
                </a:lnTo>
                <a:lnTo>
                  <a:pt x="3682785" y="4940300"/>
                </a:lnTo>
                <a:lnTo>
                  <a:pt x="3642201" y="4927600"/>
                </a:lnTo>
                <a:lnTo>
                  <a:pt x="3562249" y="4876800"/>
                </a:lnTo>
                <a:lnTo>
                  <a:pt x="3522896" y="4864100"/>
                </a:lnTo>
                <a:lnTo>
                  <a:pt x="3445471" y="4813300"/>
                </a:lnTo>
                <a:lnTo>
                  <a:pt x="3369808" y="4762500"/>
                </a:lnTo>
                <a:lnTo>
                  <a:pt x="3295966" y="4711700"/>
                </a:lnTo>
                <a:lnTo>
                  <a:pt x="3224007" y="4660900"/>
                </a:lnTo>
                <a:lnTo>
                  <a:pt x="3188752" y="4635500"/>
                </a:lnTo>
                <a:lnTo>
                  <a:pt x="3153990" y="4597400"/>
                </a:lnTo>
                <a:lnTo>
                  <a:pt x="3119729" y="4572000"/>
                </a:lnTo>
                <a:lnTo>
                  <a:pt x="3085977" y="4546600"/>
                </a:lnTo>
                <a:lnTo>
                  <a:pt x="3052740" y="4521200"/>
                </a:lnTo>
                <a:lnTo>
                  <a:pt x="3020028" y="4483100"/>
                </a:lnTo>
                <a:lnTo>
                  <a:pt x="2987846" y="4457700"/>
                </a:lnTo>
                <a:lnTo>
                  <a:pt x="2956203" y="4419600"/>
                </a:lnTo>
                <a:lnTo>
                  <a:pt x="2925106" y="4394200"/>
                </a:lnTo>
                <a:lnTo>
                  <a:pt x="2894564" y="4356100"/>
                </a:lnTo>
                <a:lnTo>
                  <a:pt x="2864582" y="4318000"/>
                </a:lnTo>
                <a:lnTo>
                  <a:pt x="2835170" y="4292600"/>
                </a:lnTo>
                <a:lnTo>
                  <a:pt x="2806335" y="4254500"/>
                </a:lnTo>
                <a:lnTo>
                  <a:pt x="2778083" y="4216400"/>
                </a:lnTo>
                <a:lnTo>
                  <a:pt x="2750424" y="4191000"/>
                </a:lnTo>
                <a:lnTo>
                  <a:pt x="2723363" y="4152900"/>
                </a:lnTo>
                <a:lnTo>
                  <a:pt x="2696910" y="4114800"/>
                </a:lnTo>
                <a:lnTo>
                  <a:pt x="2671071" y="4076700"/>
                </a:lnTo>
                <a:lnTo>
                  <a:pt x="2645854" y="4038600"/>
                </a:lnTo>
                <a:lnTo>
                  <a:pt x="2621267" y="4000500"/>
                </a:lnTo>
                <a:lnTo>
                  <a:pt x="2597317" y="3962400"/>
                </a:lnTo>
                <a:lnTo>
                  <a:pt x="2574012" y="3924300"/>
                </a:lnTo>
                <a:lnTo>
                  <a:pt x="2551359" y="3886200"/>
                </a:lnTo>
                <a:lnTo>
                  <a:pt x="2529366" y="3848100"/>
                </a:lnTo>
                <a:lnTo>
                  <a:pt x="2508041" y="3810000"/>
                </a:lnTo>
                <a:lnTo>
                  <a:pt x="2487391" y="3771900"/>
                </a:lnTo>
                <a:lnTo>
                  <a:pt x="2467423" y="3721100"/>
                </a:lnTo>
                <a:lnTo>
                  <a:pt x="2448146" y="3683000"/>
                </a:lnTo>
                <a:lnTo>
                  <a:pt x="2429567" y="3644900"/>
                </a:lnTo>
                <a:lnTo>
                  <a:pt x="2411693" y="3606800"/>
                </a:lnTo>
                <a:lnTo>
                  <a:pt x="2394531" y="3556000"/>
                </a:lnTo>
                <a:lnTo>
                  <a:pt x="2378091" y="3517900"/>
                </a:lnTo>
                <a:lnTo>
                  <a:pt x="2362379" y="3479800"/>
                </a:lnTo>
                <a:lnTo>
                  <a:pt x="2347402" y="3429000"/>
                </a:lnTo>
                <a:lnTo>
                  <a:pt x="2333168" y="3390900"/>
                </a:lnTo>
                <a:lnTo>
                  <a:pt x="2319686" y="3340100"/>
                </a:lnTo>
                <a:lnTo>
                  <a:pt x="2306962" y="3302000"/>
                </a:lnTo>
                <a:lnTo>
                  <a:pt x="2295004" y="3251200"/>
                </a:lnTo>
                <a:lnTo>
                  <a:pt x="2283819" y="3213100"/>
                </a:lnTo>
                <a:lnTo>
                  <a:pt x="2273416" y="3162300"/>
                </a:lnTo>
                <a:lnTo>
                  <a:pt x="2263801" y="3124200"/>
                </a:lnTo>
                <a:lnTo>
                  <a:pt x="2254983" y="3073400"/>
                </a:lnTo>
                <a:lnTo>
                  <a:pt x="2246968" y="3035300"/>
                </a:lnTo>
                <a:lnTo>
                  <a:pt x="2239765" y="2984500"/>
                </a:lnTo>
                <a:lnTo>
                  <a:pt x="2233381" y="2933700"/>
                </a:lnTo>
                <a:lnTo>
                  <a:pt x="2227824" y="2895600"/>
                </a:lnTo>
                <a:lnTo>
                  <a:pt x="2223101" y="2844800"/>
                </a:lnTo>
                <a:lnTo>
                  <a:pt x="2219220" y="2794000"/>
                </a:lnTo>
                <a:lnTo>
                  <a:pt x="2216188" y="2743200"/>
                </a:lnTo>
                <a:lnTo>
                  <a:pt x="2214012" y="2705100"/>
                </a:lnTo>
                <a:lnTo>
                  <a:pt x="2212702" y="2654300"/>
                </a:lnTo>
                <a:lnTo>
                  <a:pt x="2212263" y="2603500"/>
                </a:lnTo>
                <a:lnTo>
                  <a:pt x="2212702" y="2552700"/>
                </a:lnTo>
                <a:lnTo>
                  <a:pt x="2214012" y="2501900"/>
                </a:lnTo>
                <a:lnTo>
                  <a:pt x="2216188" y="2463800"/>
                </a:lnTo>
                <a:lnTo>
                  <a:pt x="2219220" y="2413000"/>
                </a:lnTo>
                <a:lnTo>
                  <a:pt x="2223101" y="2362200"/>
                </a:lnTo>
                <a:lnTo>
                  <a:pt x="2227824" y="2324100"/>
                </a:lnTo>
                <a:lnTo>
                  <a:pt x="2233381" y="2273300"/>
                </a:lnTo>
                <a:lnTo>
                  <a:pt x="2239765" y="2222500"/>
                </a:lnTo>
                <a:lnTo>
                  <a:pt x="2246968" y="2184400"/>
                </a:lnTo>
                <a:lnTo>
                  <a:pt x="2254983" y="2133600"/>
                </a:lnTo>
                <a:lnTo>
                  <a:pt x="2263801" y="2082800"/>
                </a:lnTo>
                <a:lnTo>
                  <a:pt x="2273416" y="2044700"/>
                </a:lnTo>
                <a:lnTo>
                  <a:pt x="2283819" y="1993900"/>
                </a:lnTo>
                <a:lnTo>
                  <a:pt x="2295004" y="1955800"/>
                </a:lnTo>
                <a:lnTo>
                  <a:pt x="2306962" y="1905000"/>
                </a:lnTo>
                <a:lnTo>
                  <a:pt x="2319686" y="1866900"/>
                </a:lnTo>
                <a:lnTo>
                  <a:pt x="2333168" y="1816100"/>
                </a:lnTo>
                <a:lnTo>
                  <a:pt x="2347402" y="1778000"/>
                </a:lnTo>
                <a:lnTo>
                  <a:pt x="2362379" y="1727200"/>
                </a:lnTo>
                <a:lnTo>
                  <a:pt x="2378091" y="1689100"/>
                </a:lnTo>
                <a:lnTo>
                  <a:pt x="2394531" y="1651000"/>
                </a:lnTo>
                <a:lnTo>
                  <a:pt x="2411693" y="1600200"/>
                </a:lnTo>
                <a:lnTo>
                  <a:pt x="2429567" y="1562100"/>
                </a:lnTo>
                <a:lnTo>
                  <a:pt x="2448146" y="1524000"/>
                </a:lnTo>
                <a:lnTo>
                  <a:pt x="2467423" y="1485900"/>
                </a:lnTo>
                <a:lnTo>
                  <a:pt x="2487391" y="1435100"/>
                </a:lnTo>
                <a:lnTo>
                  <a:pt x="2508041" y="1397000"/>
                </a:lnTo>
                <a:lnTo>
                  <a:pt x="2529366" y="1358900"/>
                </a:lnTo>
                <a:lnTo>
                  <a:pt x="2551359" y="1320800"/>
                </a:lnTo>
                <a:lnTo>
                  <a:pt x="2574012" y="1282700"/>
                </a:lnTo>
                <a:lnTo>
                  <a:pt x="2597317" y="1244600"/>
                </a:lnTo>
                <a:lnTo>
                  <a:pt x="2621267" y="1206500"/>
                </a:lnTo>
                <a:lnTo>
                  <a:pt x="2645854" y="1168400"/>
                </a:lnTo>
                <a:lnTo>
                  <a:pt x="2671071" y="1130300"/>
                </a:lnTo>
                <a:lnTo>
                  <a:pt x="2696910" y="1092200"/>
                </a:lnTo>
                <a:lnTo>
                  <a:pt x="2723363" y="1054100"/>
                </a:lnTo>
                <a:lnTo>
                  <a:pt x="2750424" y="1016000"/>
                </a:lnTo>
                <a:lnTo>
                  <a:pt x="2778083" y="990600"/>
                </a:lnTo>
                <a:lnTo>
                  <a:pt x="2806335" y="952500"/>
                </a:lnTo>
                <a:lnTo>
                  <a:pt x="2835170" y="914400"/>
                </a:lnTo>
                <a:lnTo>
                  <a:pt x="2864582" y="889000"/>
                </a:lnTo>
                <a:lnTo>
                  <a:pt x="2894564" y="850900"/>
                </a:lnTo>
                <a:lnTo>
                  <a:pt x="2925106" y="812800"/>
                </a:lnTo>
                <a:lnTo>
                  <a:pt x="2956203" y="787400"/>
                </a:lnTo>
                <a:lnTo>
                  <a:pt x="2987846" y="749300"/>
                </a:lnTo>
                <a:lnTo>
                  <a:pt x="3020028" y="723900"/>
                </a:lnTo>
                <a:lnTo>
                  <a:pt x="3052740" y="698500"/>
                </a:lnTo>
                <a:lnTo>
                  <a:pt x="3085977" y="660400"/>
                </a:lnTo>
                <a:lnTo>
                  <a:pt x="3119729" y="635000"/>
                </a:lnTo>
                <a:lnTo>
                  <a:pt x="3153990" y="609600"/>
                </a:lnTo>
                <a:lnTo>
                  <a:pt x="3188752" y="571500"/>
                </a:lnTo>
                <a:lnTo>
                  <a:pt x="3259747" y="520700"/>
                </a:lnTo>
                <a:lnTo>
                  <a:pt x="3332656" y="469900"/>
                </a:lnTo>
                <a:lnTo>
                  <a:pt x="3407416" y="419100"/>
                </a:lnTo>
                <a:lnTo>
                  <a:pt x="3483967" y="368300"/>
                </a:lnTo>
                <a:lnTo>
                  <a:pt x="3522896" y="342900"/>
                </a:lnTo>
                <a:lnTo>
                  <a:pt x="3562249" y="330200"/>
                </a:lnTo>
                <a:lnTo>
                  <a:pt x="3642201" y="279400"/>
                </a:lnTo>
                <a:lnTo>
                  <a:pt x="3682785" y="266700"/>
                </a:lnTo>
                <a:lnTo>
                  <a:pt x="3723763" y="241300"/>
                </a:lnTo>
                <a:lnTo>
                  <a:pt x="3806874" y="215900"/>
                </a:lnTo>
                <a:lnTo>
                  <a:pt x="3848991" y="190500"/>
                </a:lnTo>
                <a:lnTo>
                  <a:pt x="3934311" y="165100"/>
                </a:lnTo>
                <a:lnTo>
                  <a:pt x="3977499" y="139700"/>
                </a:lnTo>
                <a:lnTo>
                  <a:pt x="4198414" y="76200"/>
                </a:lnTo>
                <a:lnTo>
                  <a:pt x="4243539" y="76200"/>
                </a:lnTo>
                <a:lnTo>
                  <a:pt x="4334670" y="50800"/>
                </a:lnTo>
                <a:lnTo>
                  <a:pt x="4380662" y="50800"/>
                </a:lnTo>
                <a:lnTo>
                  <a:pt x="4473457" y="25400"/>
                </a:lnTo>
                <a:lnTo>
                  <a:pt x="4567286" y="25400"/>
                </a:lnTo>
                <a:lnTo>
                  <a:pt x="4614570" y="12700"/>
                </a:lnTo>
                <a:lnTo>
                  <a:pt x="8853322" y="12700"/>
                </a:lnTo>
                <a:lnTo>
                  <a:pt x="8847053" y="0"/>
                </a:lnTo>
                <a:close/>
              </a:path>
              <a:path w="9611995" h="6007100">
                <a:moveTo>
                  <a:pt x="8853322" y="12700"/>
                </a:moveTo>
                <a:lnTo>
                  <a:pt x="4997399" y="12700"/>
                </a:lnTo>
                <a:lnTo>
                  <a:pt x="5044682" y="25400"/>
                </a:lnTo>
                <a:lnTo>
                  <a:pt x="5138512" y="25400"/>
                </a:lnTo>
                <a:lnTo>
                  <a:pt x="5231307" y="50800"/>
                </a:lnTo>
                <a:lnTo>
                  <a:pt x="5277298" y="50800"/>
                </a:lnTo>
                <a:lnTo>
                  <a:pt x="5368429" y="76200"/>
                </a:lnTo>
                <a:lnTo>
                  <a:pt x="5413554" y="76200"/>
                </a:lnTo>
                <a:lnTo>
                  <a:pt x="5634469" y="139700"/>
                </a:lnTo>
                <a:lnTo>
                  <a:pt x="5677657" y="165100"/>
                </a:lnTo>
                <a:lnTo>
                  <a:pt x="5762978" y="190500"/>
                </a:lnTo>
                <a:lnTo>
                  <a:pt x="5805095" y="215900"/>
                </a:lnTo>
                <a:lnTo>
                  <a:pt x="5888205" y="241300"/>
                </a:lnTo>
                <a:lnTo>
                  <a:pt x="5929184" y="266700"/>
                </a:lnTo>
                <a:lnTo>
                  <a:pt x="5969767" y="279400"/>
                </a:lnTo>
                <a:lnTo>
                  <a:pt x="6049719" y="330200"/>
                </a:lnTo>
                <a:lnTo>
                  <a:pt x="6089073" y="342900"/>
                </a:lnTo>
                <a:lnTo>
                  <a:pt x="6128001" y="368300"/>
                </a:lnTo>
                <a:lnTo>
                  <a:pt x="6204553" y="419100"/>
                </a:lnTo>
                <a:lnTo>
                  <a:pt x="6279313" y="469900"/>
                </a:lnTo>
                <a:lnTo>
                  <a:pt x="6352221" y="520700"/>
                </a:lnTo>
                <a:lnTo>
                  <a:pt x="6423217" y="571500"/>
                </a:lnTo>
                <a:lnTo>
                  <a:pt x="6457979" y="609600"/>
                </a:lnTo>
                <a:lnTo>
                  <a:pt x="6492239" y="635000"/>
                </a:lnTo>
                <a:lnTo>
                  <a:pt x="6525992" y="660400"/>
                </a:lnTo>
                <a:lnTo>
                  <a:pt x="6559228" y="698500"/>
                </a:lnTo>
                <a:lnTo>
                  <a:pt x="6591941" y="723900"/>
                </a:lnTo>
                <a:lnTo>
                  <a:pt x="6624123" y="749300"/>
                </a:lnTo>
                <a:lnTo>
                  <a:pt x="6655766" y="787400"/>
                </a:lnTo>
                <a:lnTo>
                  <a:pt x="6686862" y="812800"/>
                </a:lnTo>
                <a:lnTo>
                  <a:pt x="6717405" y="850900"/>
                </a:lnTo>
                <a:lnTo>
                  <a:pt x="6747386" y="889000"/>
                </a:lnTo>
                <a:lnTo>
                  <a:pt x="6776798" y="914400"/>
                </a:lnTo>
                <a:lnTo>
                  <a:pt x="6805634" y="952500"/>
                </a:lnTo>
                <a:lnTo>
                  <a:pt x="6833885" y="990600"/>
                </a:lnTo>
                <a:lnTo>
                  <a:pt x="6861545" y="1016000"/>
                </a:lnTo>
                <a:lnTo>
                  <a:pt x="6888605" y="1054100"/>
                </a:lnTo>
                <a:lnTo>
                  <a:pt x="6915059" y="1092200"/>
                </a:lnTo>
                <a:lnTo>
                  <a:pt x="6940898" y="1130300"/>
                </a:lnTo>
                <a:lnTo>
                  <a:pt x="6966114" y="1168400"/>
                </a:lnTo>
                <a:lnTo>
                  <a:pt x="6990702" y="1206500"/>
                </a:lnTo>
                <a:lnTo>
                  <a:pt x="7014651" y="1244600"/>
                </a:lnTo>
                <a:lnTo>
                  <a:pt x="7037957" y="1282700"/>
                </a:lnTo>
                <a:lnTo>
                  <a:pt x="7060609" y="1320800"/>
                </a:lnTo>
                <a:lnTo>
                  <a:pt x="7082602" y="1358900"/>
                </a:lnTo>
                <a:lnTo>
                  <a:pt x="7103928" y="1397000"/>
                </a:lnTo>
                <a:lnTo>
                  <a:pt x="7124578" y="1435100"/>
                </a:lnTo>
                <a:lnTo>
                  <a:pt x="7144545" y="1485900"/>
                </a:lnTo>
                <a:lnTo>
                  <a:pt x="7163823" y="1524000"/>
                </a:lnTo>
                <a:lnTo>
                  <a:pt x="7182402" y="1562100"/>
                </a:lnTo>
                <a:lnTo>
                  <a:pt x="7200276" y="1600200"/>
                </a:lnTo>
                <a:lnTo>
                  <a:pt x="7217437" y="1651000"/>
                </a:lnTo>
                <a:lnTo>
                  <a:pt x="7233878" y="1689100"/>
                </a:lnTo>
                <a:lnTo>
                  <a:pt x="7249590" y="1727200"/>
                </a:lnTo>
                <a:lnTo>
                  <a:pt x="7264567" y="1778000"/>
                </a:lnTo>
                <a:lnTo>
                  <a:pt x="7278800" y="1816100"/>
                </a:lnTo>
                <a:lnTo>
                  <a:pt x="7292283" y="1866900"/>
                </a:lnTo>
                <a:lnTo>
                  <a:pt x="7305007" y="1905000"/>
                </a:lnTo>
                <a:lnTo>
                  <a:pt x="7316965" y="1955800"/>
                </a:lnTo>
                <a:lnTo>
                  <a:pt x="7328149" y="1993900"/>
                </a:lnTo>
                <a:lnTo>
                  <a:pt x="7338553" y="2044700"/>
                </a:lnTo>
                <a:lnTo>
                  <a:pt x="7348167" y="2082800"/>
                </a:lnTo>
                <a:lnTo>
                  <a:pt x="7356986" y="2133600"/>
                </a:lnTo>
                <a:lnTo>
                  <a:pt x="7365000" y="2184400"/>
                </a:lnTo>
                <a:lnTo>
                  <a:pt x="7372203" y="2222500"/>
                </a:lnTo>
                <a:lnTo>
                  <a:pt x="7378587" y="2273300"/>
                </a:lnTo>
                <a:lnTo>
                  <a:pt x="7384144" y="2324100"/>
                </a:lnTo>
                <a:lnTo>
                  <a:pt x="7388868" y="2362200"/>
                </a:lnTo>
                <a:lnTo>
                  <a:pt x="7392749" y="2413000"/>
                </a:lnTo>
                <a:lnTo>
                  <a:pt x="7395781" y="2463800"/>
                </a:lnTo>
                <a:lnTo>
                  <a:pt x="7397956" y="2501900"/>
                </a:lnTo>
                <a:lnTo>
                  <a:pt x="7399267" y="2552700"/>
                </a:lnTo>
                <a:lnTo>
                  <a:pt x="7399705" y="2603500"/>
                </a:lnTo>
                <a:lnTo>
                  <a:pt x="7399267" y="2654300"/>
                </a:lnTo>
                <a:lnTo>
                  <a:pt x="7397956" y="2705100"/>
                </a:lnTo>
                <a:lnTo>
                  <a:pt x="7395781" y="2743200"/>
                </a:lnTo>
                <a:lnTo>
                  <a:pt x="7392749" y="2794000"/>
                </a:lnTo>
                <a:lnTo>
                  <a:pt x="7388868" y="2844800"/>
                </a:lnTo>
                <a:lnTo>
                  <a:pt x="7384144" y="2895600"/>
                </a:lnTo>
                <a:lnTo>
                  <a:pt x="7378587" y="2933700"/>
                </a:lnTo>
                <a:lnTo>
                  <a:pt x="7372203" y="2984500"/>
                </a:lnTo>
                <a:lnTo>
                  <a:pt x="7365000" y="3035300"/>
                </a:lnTo>
                <a:lnTo>
                  <a:pt x="7356986" y="3073400"/>
                </a:lnTo>
                <a:lnTo>
                  <a:pt x="7348167" y="3124200"/>
                </a:lnTo>
                <a:lnTo>
                  <a:pt x="7338553" y="3162300"/>
                </a:lnTo>
                <a:lnTo>
                  <a:pt x="7328149" y="3213100"/>
                </a:lnTo>
                <a:lnTo>
                  <a:pt x="7316965" y="3251200"/>
                </a:lnTo>
                <a:lnTo>
                  <a:pt x="7305007" y="3302000"/>
                </a:lnTo>
                <a:lnTo>
                  <a:pt x="7292283" y="3340100"/>
                </a:lnTo>
                <a:lnTo>
                  <a:pt x="7278800" y="3390900"/>
                </a:lnTo>
                <a:lnTo>
                  <a:pt x="7264567" y="3429000"/>
                </a:lnTo>
                <a:lnTo>
                  <a:pt x="7249590" y="3479800"/>
                </a:lnTo>
                <a:lnTo>
                  <a:pt x="7233878" y="3517900"/>
                </a:lnTo>
                <a:lnTo>
                  <a:pt x="7217437" y="3556000"/>
                </a:lnTo>
                <a:lnTo>
                  <a:pt x="7200276" y="3606800"/>
                </a:lnTo>
                <a:lnTo>
                  <a:pt x="7182402" y="3644900"/>
                </a:lnTo>
                <a:lnTo>
                  <a:pt x="7163823" y="3683000"/>
                </a:lnTo>
                <a:lnTo>
                  <a:pt x="7144545" y="3721100"/>
                </a:lnTo>
                <a:lnTo>
                  <a:pt x="7124578" y="3771900"/>
                </a:lnTo>
                <a:lnTo>
                  <a:pt x="7103928" y="3810000"/>
                </a:lnTo>
                <a:lnTo>
                  <a:pt x="7082602" y="3848100"/>
                </a:lnTo>
                <a:lnTo>
                  <a:pt x="7060609" y="3886200"/>
                </a:lnTo>
                <a:lnTo>
                  <a:pt x="7037957" y="3924300"/>
                </a:lnTo>
                <a:lnTo>
                  <a:pt x="7014651" y="3962400"/>
                </a:lnTo>
                <a:lnTo>
                  <a:pt x="6990702" y="4000500"/>
                </a:lnTo>
                <a:lnTo>
                  <a:pt x="6966114" y="4038600"/>
                </a:lnTo>
                <a:lnTo>
                  <a:pt x="6940898" y="4076700"/>
                </a:lnTo>
                <a:lnTo>
                  <a:pt x="6915059" y="4114800"/>
                </a:lnTo>
                <a:lnTo>
                  <a:pt x="6888605" y="4152900"/>
                </a:lnTo>
                <a:lnTo>
                  <a:pt x="6861545" y="4191000"/>
                </a:lnTo>
                <a:lnTo>
                  <a:pt x="6833885" y="4216400"/>
                </a:lnTo>
                <a:lnTo>
                  <a:pt x="6805634" y="4254500"/>
                </a:lnTo>
                <a:lnTo>
                  <a:pt x="6776798" y="4292600"/>
                </a:lnTo>
                <a:lnTo>
                  <a:pt x="6747386" y="4318000"/>
                </a:lnTo>
                <a:lnTo>
                  <a:pt x="6717405" y="4356100"/>
                </a:lnTo>
                <a:lnTo>
                  <a:pt x="6686862" y="4394200"/>
                </a:lnTo>
                <a:lnTo>
                  <a:pt x="6655766" y="4419600"/>
                </a:lnTo>
                <a:lnTo>
                  <a:pt x="6624123" y="4457700"/>
                </a:lnTo>
                <a:lnTo>
                  <a:pt x="6591941" y="4483100"/>
                </a:lnTo>
                <a:lnTo>
                  <a:pt x="6559228" y="4521200"/>
                </a:lnTo>
                <a:lnTo>
                  <a:pt x="6525992" y="4546600"/>
                </a:lnTo>
                <a:lnTo>
                  <a:pt x="6492239" y="4572000"/>
                </a:lnTo>
                <a:lnTo>
                  <a:pt x="6457979" y="4597400"/>
                </a:lnTo>
                <a:lnTo>
                  <a:pt x="6423217" y="4635500"/>
                </a:lnTo>
                <a:lnTo>
                  <a:pt x="6387962" y="4660900"/>
                </a:lnTo>
                <a:lnTo>
                  <a:pt x="6316002" y="4711700"/>
                </a:lnTo>
                <a:lnTo>
                  <a:pt x="6242161" y="4762500"/>
                </a:lnTo>
                <a:lnTo>
                  <a:pt x="6166497" y="4813300"/>
                </a:lnTo>
                <a:lnTo>
                  <a:pt x="6089073" y="4864100"/>
                </a:lnTo>
                <a:lnTo>
                  <a:pt x="6049719" y="4876800"/>
                </a:lnTo>
                <a:lnTo>
                  <a:pt x="5969767" y="4927600"/>
                </a:lnTo>
                <a:lnTo>
                  <a:pt x="5929184" y="4940300"/>
                </a:lnTo>
                <a:lnTo>
                  <a:pt x="5888205" y="4965700"/>
                </a:lnTo>
                <a:lnTo>
                  <a:pt x="5846840" y="4978400"/>
                </a:lnTo>
                <a:lnTo>
                  <a:pt x="5805095" y="5003800"/>
                </a:lnTo>
                <a:lnTo>
                  <a:pt x="5677657" y="5041900"/>
                </a:lnTo>
                <a:lnTo>
                  <a:pt x="5634469" y="5067300"/>
                </a:lnTo>
                <a:lnTo>
                  <a:pt x="5413554" y="5130800"/>
                </a:lnTo>
                <a:lnTo>
                  <a:pt x="5368429" y="5130800"/>
                </a:lnTo>
                <a:lnTo>
                  <a:pt x="5231307" y="5168900"/>
                </a:lnTo>
                <a:lnTo>
                  <a:pt x="5185042" y="5168900"/>
                </a:lnTo>
                <a:lnTo>
                  <a:pt x="5138512" y="5181600"/>
                </a:lnTo>
                <a:lnTo>
                  <a:pt x="5044682" y="5181600"/>
                </a:lnTo>
                <a:lnTo>
                  <a:pt x="4997399" y="5194300"/>
                </a:lnTo>
                <a:lnTo>
                  <a:pt x="8853322" y="5194300"/>
                </a:lnTo>
                <a:lnTo>
                  <a:pt x="8877564" y="5156200"/>
                </a:lnTo>
                <a:lnTo>
                  <a:pt x="8901456" y="5118100"/>
                </a:lnTo>
                <a:lnTo>
                  <a:pt x="8924996" y="5080000"/>
                </a:lnTo>
                <a:lnTo>
                  <a:pt x="8948181" y="5041900"/>
                </a:lnTo>
                <a:lnTo>
                  <a:pt x="8971010" y="5003800"/>
                </a:lnTo>
                <a:lnTo>
                  <a:pt x="8993480" y="4965700"/>
                </a:lnTo>
                <a:lnTo>
                  <a:pt x="9015589" y="4927600"/>
                </a:lnTo>
                <a:lnTo>
                  <a:pt x="9037335" y="4889500"/>
                </a:lnTo>
                <a:lnTo>
                  <a:pt x="9058715" y="4838700"/>
                </a:lnTo>
                <a:lnTo>
                  <a:pt x="9079727" y="4800600"/>
                </a:lnTo>
                <a:lnTo>
                  <a:pt x="9100369" y="4762500"/>
                </a:lnTo>
                <a:lnTo>
                  <a:pt x="9120639" y="4724400"/>
                </a:lnTo>
                <a:lnTo>
                  <a:pt x="9140534" y="4686300"/>
                </a:lnTo>
                <a:lnTo>
                  <a:pt x="9160052" y="4635500"/>
                </a:lnTo>
                <a:lnTo>
                  <a:pt x="9179192" y="4597400"/>
                </a:lnTo>
                <a:lnTo>
                  <a:pt x="9197950" y="4559300"/>
                </a:lnTo>
                <a:lnTo>
                  <a:pt x="9216324" y="4521200"/>
                </a:lnTo>
                <a:lnTo>
                  <a:pt x="9234313" y="4470400"/>
                </a:lnTo>
                <a:lnTo>
                  <a:pt x="9251913" y="4432300"/>
                </a:lnTo>
                <a:lnTo>
                  <a:pt x="9269124" y="4394200"/>
                </a:lnTo>
                <a:lnTo>
                  <a:pt x="9285941" y="4343400"/>
                </a:lnTo>
                <a:lnTo>
                  <a:pt x="9302365" y="4305300"/>
                </a:lnTo>
                <a:lnTo>
                  <a:pt x="9318391" y="4267200"/>
                </a:lnTo>
                <a:lnTo>
                  <a:pt x="9334017" y="4216400"/>
                </a:lnTo>
                <a:lnTo>
                  <a:pt x="9349243" y="4178300"/>
                </a:lnTo>
                <a:lnTo>
                  <a:pt x="9364064" y="4127500"/>
                </a:lnTo>
                <a:lnTo>
                  <a:pt x="9378480" y="4089400"/>
                </a:lnTo>
                <a:lnTo>
                  <a:pt x="9392487" y="4038600"/>
                </a:lnTo>
                <a:lnTo>
                  <a:pt x="9406084" y="4000500"/>
                </a:lnTo>
                <a:lnTo>
                  <a:pt x="9419268" y="3949700"/>
                </a:lnTo>
                <a:lnTo>
                  <a:pt x="9432037" y="3911600"/>
                </a:lnTo>
                <a:lnTo>
                  <a:pt x="9444389" y="3860800"/>
                </a:lnTo>
                <a:lnTo>
                  <a:pt x="9456322" y="3822700"/>
                </a:lnTo>
                <a:lnTo>
                  <a:pt x="9467833" y="3771900"/>
                </a:lnTo>
                <a:lnTo>
                  <a:pt x="9478920" y="3733800"/>
                </a:lnTo>
                <a:lnTo>
                  <a:pt x="9489580" y="3683000"/>
                </a:lnTo>
                <a:lnTo>
                  <a:pt x="9499813" y="3644900"/>
                </a:lnTo>
                <a:lnTo>
                  <a:pt x="9509614" y="3594100"/>
                </a:lnTo>
                <a:lnTo>
                  <a:pt x="9518983" y="3543300"/>
                </a:lnTo>
                <a:lnTo>
                  <a:pt x="9527917" y="3505200"/>
                </a:lnTo>
                <a:lnTo>
                  <a:pt x="9536413" y="3454400"/>
                </a:lnTo>
                <a:lnTo>
                  <a:pt x="9544470" y="3416300"/>
                </a:lnTo>
                <a:lnTo>
                  <a:pt x="9552084" y="3365500"/>
                </a:lnTo>
                <a:lnTo>
                  <a:pt x="9559255" y="3314700"/>
                </a:lnTo>
                <a:lnTo>
                  <a:pt x="9565979" y="3276600"/>
                </a:lnTo>
                <a:lnTo>
                  <a:pt x="9572255" y="3225800"/>
                </a:lnTo>
                <a:lnTo>
                  <a:pt x="9578080" y="3175000"/>
                </a:lnTo>
                <a:lnTo>
                  <a:pt x="9583451" y="3136900"/>
                </a:lnTo>
                <a:lnTo>
                  <a:pt x="9588368" y="3086100"/>
                </a:lnTo>
                <a:lnTo>
                  <a:pt x="9592827" y="3035300"/>
                </a:lnTo>
                <a:lnTo>
                  <a:pt x="9596826" y="2984500"/>
                </a:lnTo>
                <a:lnTo>
                  <a:pt x="9600362" y="2946400"/>
                </a:lnTo>
                <a:lnTo>
                  <a:pt x="9603435" y="2895600"/>
                </a:lnTo>
                <a:lnTo>
                  <a:pt x="9606041" y="2844800"/>
                </a:lnTo>
                <a:lnTo>
                  <a:pt x="9608178" y="2794000"/>
                </a:lnTo>
                <a:lnTo>
                  <a:pt x="9609845" y="2743200"/>
                </a:lnTo>
                <a:lnTo>
                  <a:pt x="9611037" y="2705100"/>
                </a:lnTo>
                <a:lnTo>
                  <a:pt x="9611755" y="2654300"/>
                </a:lnTo>
                <a:lnTo>
                  <a:pt x="9611994" y="2603500"/>
                </a:lnTo>
                <a:lnTo>
                  <a:pt x="9611755" y="2552700"/>
                </a:lnTo>
                <a:lnTo>
                  <a:pt x="9611037" y="2501900"/>
                </a:lnTo>
                <a:lnTo>
                  <a:pt x="9609845" y="2463800"/>
                </a:lnTo>
                <a:lnTo>
                  <a:pt x="9608178" y="2413000"/>
                </a:lnTo>
                <a:lnTo>
                  <a:pt x="9606041" y="2362200"/>
                </a:lnTo>
                <a:lnTo>
                  <a:pt x="9603435" y="2311400"/>
                </a:lnTo>
                <a:lnTo>
                  <a:pt x="9600362" y="2260600"/>
                </a:lnTo>
                <a:lnTo>
                  <a:pt x="9596826" y="2222500"/>
                </a:lnTo>
                <a:lnTo>
                  <a:pt x="9592827" y="2171700"/>
                </a:lnTo>
                <a:lnTo>
                  <a:pt x="9588368" y="2120900"/>
                </a:lnTo>
                <a:lnTo>
                  <a:pt x="9583451" y="2082800"/>
                </a:lnTo>
                <a:lnTo>
                  <a:pt x="9578080" y="2032000"/>
                </a:lnTo>
                <a:lnTo>
                  <a:pt x="9572255" y="1981200"/>
                </a:lnTo>
                <a:lnTo>
                  <a:pt x="9565979" y="1930400"/>
                </a:lnTo>
                <a:lnTo>
                  <a:pt x="9559255" y="1892300"/>
                </a:lnTo>
                <a:lnTo>
                  <a:pt x="9552084" y="1841500"/>
                </a:lnTo>
                <a:lnTo>
                  <a:pt x="9544470" y="1790700"/>
                </a:lnTo>
                <a:lnTo>
                  <a:pt x="9536413" y="1752600"/>
                </a:lnTo>
                <a:lnTo>
                  <a:pt x="9527917" y="1701800"/>
                </a:lnTo>
                <a:lnTo>
                  <a:pt x="9518983" y="1663700"/>
                </a:lnTo>
                <a:lnTo>
                  <a:pt x="9509614" y="1612900"/>
                </a:lnTo>
                <a:lnTo>
                  <a:pt x="9499813" y="1562100"/>
                </a:lnTo>
                <a:lnTo>
                  <a:pt x="9489580" y="1524000"/>
                </a:lnTo>
                <a:lnTo>
                  <a:pt x="9478920" y="1473200"/>
                </a:lnTo>
                <a:lnTo>
                  <a:pt x="9467833" y="1435100"/>
                </a:lnTo>
                <a:lnTo>
                  <a:pt x="9456322" y="1384300"/>
                </a:lnTo>
                <a:lnTo>
                  <a:pt x="9444389" y="1346200"/>
                </a:lnTo>
                <a:lnTo>
                  <a:pt x="9432037" y="1295400"/>
                </a:lnTo>
                <a:lnTo>
                  <a:pt x="9419268" y="1257300"/>
                </a:lnTo>
                <a:lnTo>
                  <a:pt x="9406084" y="1206500"/>
                </a:lnTo>
                <a:lnTo>
                  <a:pt x="9392487" y="1168400"/>
                </a:lnTo>
                <a:lnTo>
                  <a:pt x="9378480" y="1117600"/>
                </a:lnTo>
                <a:lnTo>
                  <a:pt x="9364064" y="1079500"/>
                </a:lnTo>
                <a:lnTo>
                  <a:pt x="9349243" y="1028700"/>
                </a:lnTo>
                <a:lnTo>
                  <a:pt x="9334017" y="990600"/>
                </a:lnTo>
                <a:lnTo>
                  <a:pt x="9318391" y="939800"/>
                </a:lnTo>
                <a:lnTo>
                  <a:pt x="9302365" y="901700"/>
                </a:lnTo>
                <a:lnTo>
                  <a:pt x="9285941" y="863600"/>
                </a:lnTo>
                <a:lnTo>
                  <a:pt x="9269124" y="812800"/>
                </a:lnTo>
                <a:lnTo>
                  <a:pt x="9251913" y="774700"/>
                </a:lnTo>
                <a:lnTo>
                  <a:pt x="9234313" y="736600"/>
                </a:lnTo>
                <a:lnTo>
                  <a:pt x="9216324" y="685800"/>
                </a:lnTo>
                <a:lnTo>
                  <a:pt x="9197950" y="647700"/>
                </a:lnTo>
                <a:lnTo>
                  <a:pt x="9179192" y="609600"/>
                </a:lnTo>
                <a:lnTo>
                  <a:pt x="9160052" y="571500"/>
                </a:lnTo>
                <a:lnTo>
                  <a:pt x="9140534" y="520700"/>
                </a:lnTo>
                <a:lnTo>
                  <a:pt x="9120639" y="482600"/>
                </a:lnTo>
                <a:lnTo>
                  <a:pt x="9100369" y="444500"/>
                </a:lnTo>
                <a:lnTo>
                  <a:pt x="9079727" y="406400"/>
                </a:lnTo>
                <a:lnTo>
                  <a:pt x="9058715" y="368300"/>
                </a:lnTo>
                <a:lnTo>
                  <a:pt x="9037335" y="317500"/>
                </a:lnTo>
                <a:lnTo>
                  <a:pt x="9015589" y="279400"/>
                </a:lnTo>
                <a:lnTo>
                  <a:pt x="8993480" y="241300"/>
                </a:lnTo>
                <a:lnTo>
                  <a:pt x="8971010" y="203200"/>
                </a:lnTo>
                <a:lnTo>
                  <a:pt x="8948181" y="165100"/>
                </a:lnTo>
                <a:lnTo>
                  <a:pt x="8924996" y="127000"/>
                </a:lnTo>
                <a:lnTo>
                  <a:pt x="8901456" y="88900"/>
                </a:lnTo>
                <a:lnTo>
                  <a:pt x="8877564" y="50800"/>
                </a:lnTo>
                <a:lnTo>
                  <a:pt x="8853322" y="12700"/>
                </a:lnTo>
                <a:close/>
              </a:path>
            </a:pathLst>
          </a:custGeom>
          <a:solidFill>
            <a:srgbClr val="231F20">
              <a:alpha val="19999"/>
            </a:srgbClr>
          </a:solidFill>
        </p:spPr>
        <p:txBody>
          <a:bodyPr wrap="square" lIns="0" tIns="0" rIns="0" bIns="0" rtlCol="0"/>
          <a:lstStyle/>
          <a:p>
            <a:endParaRPr sz="2051">
              <a:latin typeface="Montserrat" panose="00000500000000000000" pitchFamily="2" charset="0"/>
            </a:endParaRPr>
          </a:p>
        </p:txBody>
      </p:sp>
      <p:pic>
        <p:nvPicPr>
          <p:cNvPr id="18" name="bg object 18"/>
          <p:cNvPicPr/>
          <p:nvPr/>
        </p:nvPicPr>
        <p:blipFill>
          <a:blip r:embed="rId2" cstate="print"/>
          <a:stretch>
            <a:fillRect/>
          </a:stretch>
        </p:blipFill>
        <p:spPr>
          <a:xfrm>
            <a:off x="4640667" y="2068595"/>
            <a:ext cx="2771008" cy="999616"/>
          </a:xfrm>
          <a:prstGeom prst="rect">
            <a:avLst/>
          </a:prstGeom>
        </p:spPr>
      </p:pic>
      <p:sp>
        <p:nvSpPr>
          <p:cNvPr id="2" name="Holder 2"/>
          <p:cNvSpPr>
            <a:spLocks noGrp="1"/>
          </p:cNvSpPr>
          <p:nvPr>
            <p:ph type="ftr" sz="quarter" idx="5"/>
          </p:nvPr>
        </p:nvSpPr>
        <p:spPr>
          <a:xfrm>
            <a:off x="4145280" y="6518341"/>
            <a:ext cx="3901440" cy="175501"/>
          </a:xfrm>
          <a:prstGeom prst="rect">
            <a:avLst/>
          </a:prstGeom>
        </p:spPr>
        <p:txBody>
          <a:bodyPr lIns="0" tIns="0" rIns="0" bIns="0"/>
          <a:lstStyle>
            <a:lvl1pPr algn="ctr">
              <a:defRPr>
                <a:solidFill>
                  <a:schemeClr val="tx1">
                    <a:tint val="75000"/>
                  </a:schemeClr>
                </a:solidFill>
                <a:latin typeface="Montserrat" panose="00000500000000000000" pitchFamily="2" charset="0"/>
              </a:defRPr>
            </a:lvl1pPr>
          </a:lstStyle>
          <a:p>
            <a:r>
              <a:rPr lang="fr-FR"/>
              <a:t>Confidentiel - Document de travail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latin typeface="Montserrat" panose="00000500000000000000" pitchFamily="2" charset="0"/>
              </a:defRPr>
            </a:lvl1pPr>
          </a:lstStyle>
          <a:p>
            <a:fld id="{0EDDDDEA-74D1-46F5-A16E-8D8CFBF1D39E}" type="datetime1">
              <a:rPr lang="en-US" smtClean="0"/>
              <a:pPr/>
              <a:t>11/30/2023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latin typeface="Montserrat" panose="00000500000000000000" pitchFamily="2" charset="0"/>
              </a:defRPr>
            </a:lvl1pPr>
          </a:lstStyle>
          <a:p>
            <a:fld id="{B6F15528-21DE-4FAA-801E-634DDDAF4B2B}" type="slidenum">
              <a:rPr lang="fr-FR" smtClean="0"/>
              <a:pPr/>
              <a:t>‹N°›</a:t>
            </a:fld>
            <a:endParaRPr lang="fr-FR"/>
          </a:p>
        </p:txBody>
      </p:sp>
    </p:spTree>
    <p:extLst>
      <p:ext uri="{BB962C8B-B14F-4D97-AF65-F5344CB8AC3E}">
        <p14:creationId xmlns:p14="http://schemas.microsoft.com/office/powerpoint/2010/main" val="336476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30/11/2023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30/11/2023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30/11/2023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30/11/2023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30/11/2023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30/11/2023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30/11/2023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30/11/2023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0EE2FF52-CB88-800F-9F5B-2FA6D1B9EEFF}"/>
              </a:ext>
            </a:extLst>
          </p:cNvPr>
          <p:cNvGraphicFramePr>
            <a:graphicFrameLocks noChangeAspect="1"/>
          </p:cNvGraphicFramePr>
          <p:nvPr userDrawn="1">
            <p:custDataLst>
              <p:tags r:id="rId16"/>
            </p:custDataLst>
            <p:extLst>
              <p:ext uri="{D42A27DB-BD31-4B8C-83A1-F6EECF244321}">
                <p14:modId xmlns:p14="http://schemas.microsoft.com/office/powerpoint/2010/main" val="4071217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7" imgW="395" imgH="392" progId="TCLayout.ActiveDocument.1">
                  <p:embed/>
                </p:oleObj>
              </mc:Choice>
              <mc:Fallback>
                <p:oleObj name="Diapositive think-cell" r:id="rId17" imgW="395" imgH="392" progId="TCLayout.ActiveDocument.1">
                  <p:embed/>
                  <p:pic>
                    <p:nvPicPr>
                      <p:cNvPr id="8" name="Objet 7" hidden="1">
                        <a:extLst>
                          <a:ext uri="{FF2B5EF4-FFF2-40B4-BE49-F238E27FC236}">
                            <a16:creationId xmlns:a16="http://schemas.microsoft.com/office/drawing/2014/main" id="{0EE2FF52-CB88-800F-9F5B-2FA6D1B9EEFF}"/>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fr-FR" smtClean="0"/>
              <a:t>30/11/2023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9.png"/><Relationship Id="rId5" Type="http://schemas.openxmlformats.org/officeDocument/2006/relationships/image" Target="../media/image6.e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2.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6.emf"/><Relationship Id="rId10" Type="http://schemas.openxmlformats.org/officeDocument/2006/relationships/image" Target="../media/image24.png"/><Relationship Id="rId4" Type="http://schemas.openxmlformats.org/officeDocument/2006/relationships/oleObject" Target="../embeddings/oleObject13.bin"/><Relationship Id="rId9" Type="http://schemas.openxmlformats.org/officeDocument/2006/relationships/hyperlink" Target="mailto:factures@ecominero.fr"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6.e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5.xml"/><Relationship Id="rId7" Type="http://schemas.openxmlformats.org/officeDocument/2006/relationships/hyperlink" Target="mailto:operations@ecominero.fr" TargetMode="Externa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hyperlink" Target="https://espace.ecominero.fr/" TargetMode="External"/><Relationship Id="rId5" Type="http://schemas.openxmlformats.org/officeDocument/2006/relationships/image" Target="../media/image6.emf"/><Relationship Id="rId4" Type="http://schemas.openxmlformats.org/officeDocument/2006/relationships/oleObject" Target="../embeddings/oleObject16.bin"/><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6.emf"/><Relationship Id="rId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6.emf"/><Relationship Id="rId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slideLayout" Target="../slideLayouts/slideLayout2.xml"/><Relationship Id="rId18" Type="http://schemas.openxmlformats.org/officeDocument/2006/relationships/image" Target="../media/image7.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hyperlink" Target="https://espace.ecominero.fr/" TargetMode="External"/><Relationship Id="rId2" Type="http://schemas.openxmlformats.org/officeDocument/2006/relationships/tags" Target="../tags/tag5.xml"/><Relationship Id="rId16" Type="http://schemas.openxmlformats.org/officeDocument/2006/relationships/image" Target="../media/image6.emf"/><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oleObject" Target="../embeddings/oleObject3.bin"/><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7.xml"/><Relationship Id="rId5" Type="http://schemas.openxmlformats.org/officeDocument/2006/relationships/image" Target="../media/image3.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7.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1.png"/><Relationship Id="rId5" Type="http://schemas.openxmlformats.org/officeDocument/2006/relationships/image" Target="../media/image6.emf"/><Relationship Id="rId4" Type="http://schemas.openxmlformats.org/officeDocument/2006/relationships/oleObject" Target="../embeddings/oleObject8.bin"/><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6.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notesSlide" Target="../notesSlides/notesSlide9.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5.png"/><Relationship Id="rId5" Type="http://schemas.openxmlformats.org/officeDocument/2006/relationships/image" Target="../media/image6.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369AC6D3-B8A1-43A1-9EEE-14D82BCA0B7C}"/>
              </a:ext>
            </a:extLst>
          </p:cNvPr>
          <p:cNvGraphicFramePr>
            <a:graphicFrameLocks noChangeAspect="1"/>
          </p:cNvGraphicFramePr>
          <p:nvPr>
            <p:custDataLst>
              <p:tags r:id="rId1"/>
            </p:custDataLst>
          </p:nvPr>
        </p:nvGraphicFramePr>
        <p:xfrm>
          <a:off x="3419" y="3619"/>
          <a:ext cx="1811" cy="1811"/>
        </p:xfrm>
        <a:graphic>
          <a:graphicData uri="http://schemas.openxmlformats.org/presentationml/2006/ole">
            <mc:AlternateContent xmlns:mc="http://schemas.openxmlformats.org/markup-compatibility/2006">
              <mc:Choice xmlns:v="urn:schemas-microsoft-com:vml" Requires="v">
                <p:oleObj name="Diapositive think-cell" r:id="rId4" imgW="395" imgH="396" progId="TCLayout.ActiveDocument.1">
                  <p:embed/>
                </p:oleObj>
              </mc:Choice>
              <mc:Fallback>
                <p:oleObj name="Diapositive think-cell" r:id="rId4" imgW="395" imgH="396" progId="TCLayout.ActiveDocument.1">
                  <p:embed/>
                  <p:pic>
                    <p:nvPicPr>
                      <p:cNvPr id="8" name="Objet 7" hidden="1">
                        <a:extLst>
                          <a:ext uri="{FF2B5EF4-FFF2-40B4-BE49-F238E27FC236}">
                            <a16:creationId xmlns:a16="http://schemas.microsoft.com/office/drawing/2014/main" id="{369AC6D3-B8A1-43A1-9EEE-14D82BCA0B7C}"/>
                          </a:ext>
                        </a:extLst>
                      </p:cNvPr>
                      <p:cNvPicPr/>
                      <p:nvPr/>
                    </p:nvPicPr>
                    <p:blipFill>
                      <a:blip r:embed="rId5"/>
                      <a:stretch>
                        <a:fillRect/>
                      </a:stretch>
                    </p:blipFill>
                    <p:spPr>
                      <a:xfrm>
                        <a:off x="3419" y="3619"/>
                        <a:ext cx="1811" cy="1811"/>
                      </a:xfrm>
                      <a:prstGeom prst="rect">
                        <a:avLst/>
                      </a:prstGeom>
                    </p:spPr>
                  </p:pic>
                </p:oleObj>
              </mc:Fallback>
            </mc:AlternateContent>
          </a:graphicData>
        </a:graphic>
      </p:graphicFrame>
      <p:sp>
        <p:nvSpPr>
          <p:cNvPr id="3" name="object 3"/>
          <p:cNvSpPr/>
          <p:nvPr/>
        </p:nvSpPr>
        <p:spPr>
          <a:xfrm>
            <a:off x="1609" y="822499"/>
            <a:ext cx="6237704" cy="2872760"/>
          </a:xfrm>
          <a:custGeom>
            <a:avLst/>
            <a:gdLst/>
            <a:ahLst/>
            <a:cxnLst/>
            <a:rect l="l" t="t" r="r" b="b"/>
            <a:pathLst>
              <a:path w="5472430" h="2520315">
                <a:moveTo>
                  <a:pt x="5350079" y="0"/>
                </a:moveTo>
                <a:lnTo>
                  <a:pt x="13920" y="0"/>
                </a:lnTo>
                <a:lnTo>
                  <a:pt x="0" y="2810"/>
                </a:lnTo>
                <a:lnTo>
                  <a:pt x="0" y="2517187"/>
                </a:lnTo>
                <a:lnTo>
                  <a:pt x="13920" y="2519997"/>
                </a:lnTo>
                <a:lnTo>
                  <a:pt x="5350079" y="2519997"/>
                </a:lnTo>
                <a:lnTo>
                  <a:pt x="5397536" y="2510416"/>
                </a:lnTo>
                <a:lnTo>
                  <a:pt x="5436290" y="2484288"/>
                </a:lnTo>
                <a:lnTo>
                  <a:pt x="5462418" y="2445534"/>
                </a:lnTo>
                <a:lnTo>
                  <a:pt x="5471999" y="2398077"/>
                </a:lnTo>
                <a:lnTo>
                  <a:pt x="5471999" y="121919"/>
                </a:lnTo>
                <a:lnTo>
                  <a:pt x="5462418" y="74462"/>
                </a:lnTo>
                <a:lnTo>
                  <a:pt x="5436290" y="35709"/>
                </a:lnTo>
                <a:lnTo>
                  <a:pt x="5397536" y="9580"/>
                </a:lnTo>
                <a:lnTo>
                  <a:pt x="5350079" y="0"/>
                </a:lnTo>
                <a:close/>
              </a:path>
            </a:pathLst>
          </a:custGeom>
          <a:solidFill>
            <a:srgbClr val="0F3A93"/>
          </a:solidFill>
        </p:spPr>
        <p:txBody>
          <a:bodyPr wrap="square" lIns="0" tIns="0" rIns="0" bIns="0" rtlCol="0"/>
          <a:lstStyle/>
          <a:p>
            <a:pPr defTabSz="1042250">
              <a:defRPr/>
            </a:pPr>
            <a:endParaRPr lang="fr-FR" sz="2051">
              <a:solidFill>
                <a:prstClr val="black"/>
              </a:solidFill>
              <a:latin typeface="Montserrat" panose="00000500000000000000" pitchFamily="2" charset="0"/>
            </a:endParaRPr>
          </a:p>
        </p:txBody>
      </p:sp>
      <p:sp>
        <p:nvSpPr>
          <p:cNvPr id="4" name="object 4"/>
          <p:cNvSpPr txBox="1">
            <a:spLocks noGrp="1"/>
          </p:cNvSpPr>
          <p:nvPr>
            <p:ph type="title"/>
          </p:nvPr>
        </p:nvSpPr>
        <p:spPr>
          <a:xfrm>
            <a:off x="560118" y="1224183"/>
            <a:ext cx="4909532" cy="2066461"/>
          </a:xfrm>
          <a:prstGeom prst="rect">
            <a:avLst/>
          </a:prstGeom>
        </p:spPr>
        <p:txBody>
          <a:bodyPr vert="horz" wrap="square" lIns="0" tIns="14476" rIns="0" bIns="0" rtlCol="0">
            <a:spAutoFit/>
          </a:bodyPr>
          <a:lstStyle/>
          <a:p>
            <a:pPr marL="14476">
              <a:lnSpc>
                <a:spcPts val="3237"/>
              </a:lnSpc>
              <a:spcBef>
                <a:spcPts val="114"/>
              </a:spcBef>
            </a:pPr>
            <a:r>
              <a:rPr lang="fr-FR" sz="2735" b="1" spc="11">
                <a:solidFill>
                  <a:srgbClr val="FFFFFF"/>
                </a:solidFill>
                <a:latin typeface="Montserrat" panose="00000500000000000000" pitchFamily="2" charset="0"/>
              </a:rPr>
              <a:t>Guide d’utilisation </a:t>
            </a:r>
            <a:br>
              <a:rPr lang="fr-FR" sz="2735" b="1" spc="11">
                <a:solidFill>
                  <a:srgbClr val="FFFFFF"/>
                </a:solidFill>
                <a:latin typeface="Montserrat" panose="00000500000000000000" pitchFamily="2" charset="0"/>
              </a:rPr>
            </a:br>
            <a:r>
              <a:rPr lang="fr-FR" sz="2735" b="1" spc="11">
                <a:solidFill>
                  <a:srgbClr val="FFFFFF"/>
                </a:solidFill>
                <a:latin typeface="Montserrat" panose="00000500000000000000" pitchFamily="2" charset="0"/>
              </a:rPr>
              <a:t>de la plateforme </a:t>
            </a:r>
            <a:br>
              <a:rPr lang="fr-FR" sz="2735" b="1" spc="11">
                <a:solidFill>
                  <a:srgbClr val="FFFFFF"/>
                </a:solidFill>
                <a:latin typeface="Montserrat" panose="00000500000000000000" pitchFamily="2" charset="0"/>
              </a:rPr>
            </a:br>
            <a:r>
              <a:rPr lang="fr-FR" sz="2735" b="1" spc="11">
                <a:solidFill>
                  <a:srgbClr val="FFFFFF"/>
                </a:solidFill>
                <a:latin typeface="Montserrat" panose="00000500000000000000" pitchFamily="2" charset="0"/>
              </a:rPr>
              <a:t>Espace Écominéro </a:t>
            </a:r>
            <a:br>
              <a:rPr lang="fr-FR" sz="2735" b="1" spc="11">
                <a:solidFill>
                  <a:srgbClr val="FFFFFF"/>
                </a:solidFill>
                <a:latin typeface="Montserrat" panose="00000500000000000000" pitchFamily="2" charset="0"/>
              </a:rPr>
            </a:br>
            <a:r>
              <a:rPr lang="fr-FR" sz="2735" b="1" spc="11">
                <a:solidFill>
                  <a:srgbClr val="FFFFFF"/>
                </a:solidFill>
                <a:latin typeface="Montserrat" panose="00000500000000000000" pitchFamily="2" charset="0"/>
              </a:rPr>
              <a:t>à destination </a:t>
            </a:r>
            <a:br>
              <a:rPr lang="fr-FR" sz="2735" b="1" spc="11">
                <a:solidFill>
                  <a:srgbClr val="FFFFFF"/>
                </a:solidFill>
                <a:latin typeface="Montserrat" panose="00000500000000000000" pitchFamily="2" charset="0"/>
              </a:rPr>
            </a:br>
            <a:r>
              <a:rPr lang="fr-FR" sz="2735" b="1" spc="11">
                <a:solidFill>
                  <a:srgbClr val="FFFFFF"/>
                </a:solidFill>
                <a:latin typeface="Montserrat" panose="00000500000000000000" pitchFamily="2" charset="0"/>
              </a:rPr>
              <a:t>des opérateurs de déchets</a:t>
            </a:r>
            <a:endParaRPr lang="fr-FR" sz="2735" b="1">
              <a:latin typeface="Montserrat" panose="00000500000000000000" pitchFamily="2" charset="0"/>
            </a:endParaRPr>
          </a:p>
        </p:txBody>
      </p:sp>
      <p:pic>
        <p:nvPicPr>
          <p:cNvPr id="6" name="object 6"/>
          <p:cNvPicPr/>
          <p:nvPr/>
        </p:nvPicPr>
        <p:blipFill>
          <a:blip r:embed="rId6" cstate="print"/>
          <a:stretch>
            <a:fillRect/>
          </a:stretch>
        </p:blipFill>
        <p:spPr>
          <a:xfrm>
            <a:off x="634112" y="5766748"/>
            <a:ext cx="2174817" cy="770400"/>
          </a:xfrm>
          <a:prstGeom prst="rect">
            <a:avLst/>
          </a:prstGeom>
        </p:spPr>
      </p:pic>
      <p:pic>
        <p:nvPicPr>
          <p:cNvPr id="7" name="object 7"/>
          <p:cNvPicPr/>
          <p:nvPr/>
        </p:nvPicPr>
        <p:blipFill>
          <a:blip r:embed="rId7" cstate="print"/>
          <a:stretch>
            <a:fillRect/>
          </a:stretch>
        </p:blipFill>
        <p:spPr>
          <a:xfrm>
            <a:off x="5212965" y="1109748"/>
            <a:ext cx="6975834" cy="5744796"/>
          </a:xfrm>
          <a:prstGeom prst="rect">
            <a:avLst/>
          </a:prstGeom>
        </p:spPr>
      </p:pic>
      <p:sp>
        <p:nvSpPr>
          <p:cNvPr id="2" name="object 4">
            <a:extLst>
              <a:ext uri="{FF2B5EF4-FFF2-40B4-BE49-F238E27FC236}">
                <a16:creationId xmlns:a16="http://schemas.microsoft.com/office/drawing/2014/main" id="{744AE4E9-5C56-9493-199F-A2367C5DB5C1}"/>
              </a:ext>
            </a:extLst>
          </p:cNvPr>
          <p:cNvSpPr txBox="1">
            <a:spLocks/>
          </p:cNvSpPr>
          <p:nvPr/>
        </p:nvSpPr>
        <p:spPr>
          <a:xfrm>
            <a:off x="560118" y="3981005"/>
            <a:ext cx="4320000" cy="797717"/>
          </a:xfrm>
          <a:prstGeom prst="rect">
            <a:avLst/>
          </a:prstGeom>
        </p:spPr>
        <p:txBody>
          <a:bodyPr vert="horz" wrap="square" lIns="0" tIns="14476" rIns="0" bIns="0" rtlCol="0" anchor="t">
            <a:spAutoFit/>
          </a:bodyPr>
          <a:lstStyle>
            <a:lvl1pPr>
              <a:defRPr sz="1999" b="1" i="0">
                <a:solidFill>
                  <a:srgbClr val="0F3A93"/>
                </a:solidFill>
                <a:latin typeface="Montserrat"/>
                <a:ea typeface="+mj-ea"/>
                <a:cs typeface="Montserrat"/>
              </a:defRPr>
            </a:lvl1pPr>
          </a:lstStyle>
          <a:p>
            <a:pPr marL="13970">
              <a:lnSpc>
                <a:spcPts val="3237"/>
              </a:lnSpc>
              <a:spcBef>
                <a:spcPts val="114"/>
              </a:spcBef>
            </a:pPr>
            <a:r>
              <a:rPr lang="fr-FR" sz="2050" b="0" kern="0" spc="11">
                <a:solidFill>
                  <a:srgbClr val="003196"/>
                </a:solidFill>
              </a:rPr>
              <a:t>Processus de déclaration des déchets</a:t>
            </a:r>
            <a:endParaRPr lang="fr-FR" sz="2052" b="0" kern="0">
              <a:solidFill>
                <a:srgbClr val="003196"/>
              </a:solidFill>
              <a:latin typeface="Montserrat" panose="00000500000000000000" pitchFamily="2" charset="0"/>
            </a:endParaRPr>
          </a:p>
        </p:txBody>
      </p:sp>
      <p:sp>
        <p:nvSpPr>
          <p:cNvPr id="5" name="Espace réservé du numéro de diapositive 2">
            <a:extLst>
              <a:ext uri="{FF2B5EF4-FFF2-40B4-BE49-F238E27FC236}">
                <a16:creationId xmlns:a16="http://schemas.microsoft.com/office/drawing/2014/main" id="{363A03FE-629A-7B37-F38C-35867ED7EEAB}"/>
              </a:ext>
            </a:extLst>
          </p:cNvPr>
          <p:cNvSpPr txBox="1">
            <a:spLocks/>
          </p:cNvSpPr>
          <p:nvPr/>
        </p:nvSpPr>
        <p:spPr>
          <a:xfrm>
            <a:off x="11582400" y="6518340"/>
            <a:ext cx="404490" cy="175501"/>
          </a:xfrm>
          <a:prstGeom prst="rect">
            <a:avLst/>
          </a:prstGeom>
        </p:spPr>
        <p:txBody>
          <a:bodyPr wrap="square" lIns="0" tIns="0" rIns="0" bIns="0">
            <a:spAutoFit/>
          </a:bodyPr>
          <a:lstStyle>
            <a:defPPr>
              <a:defRPr lang="fr-FR"/>
            </a:defPPr>
            <a:lvl1pPr marL="0" algn="r" defTabSz="1042552" rtl="0" eaLnBrk="1" latinLnBrk="0" hangingPunct="1">
              <a:defRPr sz="1140" kern="1200">
                <a:solidFill>
                  <a:schemeClr val="tx1">
                    <a:tint val="75000"/>
                  </a:schemeClr>
                </a:solidFill>
                <a:latin typeface="Montserrat" panose="00000500000000000000" pitchFamily="2" charset="0"/>
                <a:ea typeface="+mn-ea"/>
                <a:cs typeface="+mn-cs"/>
              </a:defRPr>
            </a:lvl1pPr>
            <a:lvl2pPr marL="521275" algn="l" defTabSz="1042552" rtl="0" eaLnBrk="1" latinLnBrk="0" hangingPunct="1">
              <a:defRPr sz="2052" kern="1200">
                <a:solidFill>
                  <a:schemeClr val="tx1"/>
                </a:solidFill>
                <a:latin typeface="+mn-lt"/>
                <a:ea typeface="+mn-ea"/>
                <a:cs typeface="+mn-cs"/>
              </a:defRPr>
            </a:lvl2pPr>
            <a:lvl3pPr marL="1042552" algn="l" defTabSz="1042552" rtl="0" eaLnBrk="1" latinLnBrk="0" hangingPunct="1">
              <a:defRPr sz="2052" kern="1200">
                <a:solidFill>
                  <a:schemeClr val="tx1"/>
                </a:solidFill>
                <a:latin typeface="+mn-lt"/>
                <a:ea typeface="+mn-ea"/>
                <a:cs typeface="+mn-cs"/>
              </a:defRPr>
            </a:lvl3pPr>
            <a:lvl4pPr marL="1563829" algn="l" defTabSz="1042552" rtl="0" eaLnBrk="1" latinLnBrk="0" hangingPunct="1">
              <a:defRPr sz="2052" kern="1200">
                <a:solidFill>
                  <a:schemeClr val="tx1"/>
                </a:solidFill>
                <a:latin typeface="+mn-lt"/>
                <a:ea typeface="+mn-ea"/>
                <a:cs typeface="+mn-cs"/>
              </a:defRPr>
            </a:lvl4pPr>
            <a:lvl5pPr marL="2085105" algn="l" defTabSz="1042552" rtl="0" eaLnBrk="1" latinLnBrk="0" hangingPunct="1">
              <a:defRPr sz="2052" kern="1200">
                <a:solidFill>
                  <a:schemeClr val="tx1"/>
                </a:solidFill>
                <a:latin typeface="+mn-lt"/>
                <a:ea typeface="+mn-ea"/>
                <a:cs typeface="+mn-cs"/>
              </a:defRPr>
            </a:lvl5pPr>
            <a:lvl6pPr marL="2606381" algn="l" defTabSz="1042552" rtl="0" eaLnBrk="1" latinLnBrk="0" hangingPunct="1">
              <a:defRPr sz="2052" kern="1200">
                <a:solidFill>
                  <a:schemeClr val="tx1"/>
                </a:solidFill>
                <a:latin typeface="+mn-lt"/>
                <a:ea typeface="+mn-ea"/>
                <a:cs typeface="+mn-cs"/>
              </a:defRPr>
            </a:lvl6pPr>
            <a:lvl7pPr marL="3127658" algn="l" defTabSz="1042552" rtl="0" eaLnBrk="1" latinLnBrk="0" hangingPunct="1">
              <a:defRPr sz="2052" kern="1200">
                <a:solidFill>
                  <a:schemeClr val="tx1"/>
                </a:solidFill>
                <a:latin typeface="+mn-lt"/>
                <a:ea typeface="+mn-ea"/>
                <a:cs typeface="+mn-cs"/>
              </a:defRPr>
            </a:lvl7pPr>
            <a:lvl8pPr marL="3648933" algn="l" defTabSz="1042552" rtl="0" eaLnBrk="1" latinLnBrk="0" hangingPunct="1">
              <a:defRPr sz="2052" kern="1200">
                <a:solidFill>
                  <a:schemeClr val="tx1"/>
                </a:solidFill>
                <a:latin typeface="+mn-lt"/>
                <a:ea typeface="+mn-ea"/>
                <a:cs typeface="+mn-cs"/>
              </a:defRPr>
            </a:lvl8pPr>
            <a:lvl9pPr marL="4170210" algn="l" defTabSz="1042552" rtl="0" eaLnBrk="1" latinLnBrk="0" hangingPunct="1">
              <a:defRPr sz="2052" kern="1200">
                <a:solidFill>
                  <a:schemeClr val="tx1"/>
                </a:solidFill>
                <a:latin typeface="+mn-lt"/>
                <a:ea typeface="+mn-ea"/>
                <a:cs typeface="+mn-cs"/>
              </a:defRPr>
            </a:lvl9pPr>
          </a:lstStyle>
          <a:p>
            <a:pPr defTabSz="1042250">
              <a:defRPr/>
            </a:pPr>
            <a:fld id="{B6F15528-21DE-4FAA-801E-634DDDAF4B2B}" type="slidenum">
              <a:rPr lang="fr-FR" smtClean="0"/>
              <a:pPr defTabSz="1042250">
                <a:defRPr/>
              </a:pPr>
              <a:t>1</a:t>
            </a:fld>
            <a:endParaRPr lang="fr-FR" sz="1026">
              <a:solidFill>
                <a:prstClr val="black">
                  <a:tint val="75000"/>
                </a:prst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03A7340-BFAC-478F-DB62-8EE42670241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95" imgH="392" progId="TCLayout.ActiveDocument.1">
                  <p:embed/>
                </p:oleObj>
              </mc:Choice>
              <mc:Fallback>
                <p:oleObj name="Diapositive think-cell" r:id="rId4" imgW="395" imgH="392" progId="TCLayout.ActiveDocument.1">
                  <p:embed/>
                  <p:pic>
                    <p:nvPicPr>
                      <p:cNvPr id="3" name="think-cell data - do not delete" hidden="1">
                        <a:extLst>
                          <a:ext uri="{FF2B5EF4-FFF2-40B4-BE49-F238E27FC236}">
                            <a16:creationId xmlns:a16="http://schemas.microsoft.com/office/drawing/2014/main" id="{903A7340-BFAC-478F-DB62-8EE42670241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3DEAC3B9-DD0C-1536-0BD7-EBFF11A3B714}"/>
              </a:ext>
            </a:extLst>
          </p:cNvPr>
          <p:cNvSpPr/>
          <p:nvPr/>
        </p:nvSpPr>
        <p:spPr bwMode="auto">
          <a:xfrm>
            <a:off x="822417" y="1098435"/>
            <a:ext cx="10974248" cy="54199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t" anchorCtr="0"/>
          <a:lstStyle/>
          <a:p>
            <a:pPr marL="0" marR="0" lvl="1" algn="ctr" defTabSz="1125444" rtl="0" eaLnBrk="1" fontAlgn="base" latinLnBrk="0" hangingPunct="1">
              <a:lnSpc>
                <a:spcPct val="100000"/>
              </a:lnSpc>
              <a:spcBef>
                <a:spcPts val="840"/>
              </a:spcBef>
              <a:spcAft>
                <a:spcPts val="0"/>
              </a:spcAft>
              <a:buClr>
                <a:srgbClr val="C2C2C2"/>
              </a:buClr>
              <a:buSzPct val="77000"/>
              <a:tabLst/>
              <a:defRPr/>
            </a:pPr>
            <a:endParaRPr kumimoji="0" lang="fr-FR" sz="1400" b="1" i="0" u="none" strike="noStrike" kern="1200" cap="none" spc="0" normalizeH="0" baseline="0" noProof="0">
              <a:ln>
                <a:noFill/>
              </a:ln>
              <a:solidFill>
                <a:prstClr val="black"/>
              </a:solidFill>
              <a:effectLst/>
              <a:uLnTx/>
              <a:uFillTx/>
              <a:latin typeface="Montserrat" panose="00000500000000000000" pitchFamily="2" charset="0"/>
              <a:ea typeface="+mn-ea"/>
              <a:cs typeface="+mn-cs"/>
              <a:sym typeface="Arial"/>
            </a:endParaRPr>
          </a:p>
        </p:txBody>
      </p:sp>
      <p:sp>
        <p:nvSpPr>
          <p:cNvPr id="4" name="object 10">
            <a:extLst>
              <a:ext uri="{FF2B5EF4-FFF2-40B4-BE49-F238E27FC236}">
                <a16:creationId xmlns:a16="http://schemas.microsoft.com/office/drawing/2014/main" id="{A83A2AC7-DA99-8098-B520-EA8021E42D30}"/>
              </a:ext>
            </a:extLst>
          </p:cNvPr>
          <p:cNvSpPr txBox="1">
            <a:spLocks/>
          </p:cNvSpPr>
          <p:nvPr/>
        </p:nvSpPr>
        <p:spPr>
          <a:xfrm>
            <a:off x="1068501" y="554350"/>
            <a:ext cx="10800000" cy="331120"/>
          </a:xfrm>
          <a:prstGeom prst="rect">
            <a:avLst/>
          </a:prstGeom>
        </p:spPr>
        <p:txBody>
          <a:bodyPr vert="horz" wrap="square" lIns="0" tIns="15180" rIns="0" bIns="0" rtlCol="0" anchor="ctr" anchorCtr="0">
            <a:spAutoFit/>
          </a:bodyPr>
          <a:lstStyle>
            <a:lvl1pPr algn="l" defTabSz="986902" rtl="0" eaLnBrk="1" latinLnBrk="0" hangingPunct="1">
              <a:spcBef>
                <a:spcPct val="0"/>
              </a:spcBef>
              <a:buNone/>
              <a:defRPr sz="2105" b="1" kern="0" cap="none" spc="0" baseline="0">
                <a:ln>
                  <a:noFill/>
                </a:ln>
                <a:solidFill>
                  <a:schemeClr val="tx2"/>
                </a:solidFill>
                <a:effectLst/>
                <a:latin typeface="Arial" panose="020B0604020202020204" pitchFamily="34" charset="0"/>
                <a:ea typeface="+mj-ea"/>
                <a:cs typeface="Arial" panose="020B0604020202020204" pitchFamily="34" charset="0"/>
              </a:defRPr>
            </a:lvl1pPr>
          </a:lstStyle>
          <a:p>
            <a:pPr marL="14456" marR="0" lvl="0" indent="0" algn="l" defTabSz="1124613" rtl="0" eaLnBrk="1" fontAlgn="auto" latinLnBrk="0" hangingPunct="1">
              <a:lnSpc>
                <a:spcPct val="100000"/>
              </a:lnSpc>
              <a:spcBef>
                <a:spcPts val="120"/>
              </a:spcBef>
              <a:spcAft>
                <a:spcPts val="0"/>
              </a:spcAft>
              <a:buClrTx/>
              <a:buSzTx/>
              <a:buFont typeface="Wingdings" pitchFamily="2" charset="2"/>
              <a:buNone/>
              <a:tabLst/>
              <a:defRPr/>
            </a:pPr>
            <a:r>
              <a:rPr lang="fr-FR" sz="2052">
                <a:solidFill>
                  <a:srgbClr val="27398F"/>
                </a:solidFill>
                <a:latin typeface="Montserrat" panose="00000500000000000000" pitchFamily="2" charset="0"/>
                <a:cs typeface="Arial"/>
              </a:rPr>
              <a:t>Typologie des différents codes erreurs</a:t>
            </a:r>
            <a:endParaRPr kumimoji="0" lang="fr-FR" sz="2052" b="1" i="0" u="none" strike="noStrike" kern="0" cap="none" normalizeH="0" noProof="0">
              <a:ln>
                <a:noFill/>
              </a:ln>
              <a:solidFill>
                <a:srgbClr val="27398F"/>
              </a:solidFill>
              <a:effectLst/>
              <a:uLnTx/>
              <a:uFillTx/>
              <a:latin typeface="Montserrat" panose="00000500000000000000" pitchFamily="2" charset="0"/>
              <a:ea typeface="+mj-ea"/>
              <a:cs typeface="Arial"/>
            </a:endParaRPr>
          </a:p>
        </p:txBody>
      </p:sp>
      <p:sp>
        <p:nvSpPr>
          <p:cNvPr id="6" name="object 65">
            <a:extLst>
              <a:ext uri="{FF2B5EF4-FFF2-40B4-BE49-F238E27FC236}">
                <a16:creationId xmlns:a16="http://schemas.microsoft.com/office/drawing/2014/main" id="{C3B79299-CA65-F258-7D4F-A31D4C43B899}"/>
              </a:ext>
            </a:extLst>
          </p:cNvPr>
          <p:cNvSpPr/>
          <p:nvPr/>
        </p:nvSpPr>
        <p:spPr>
          <a:xfrm>
            <a:off x="822417" y="535265"/>
            <a:ext cx="136074" cy="410394"/>
          </a:xfrm>
          <a:custGeom>
            <a:avLst/>
            <a:gdLst/>
            <a:ahLst/>
            <a:cxnLst/>
            <a:rect l="l" t="t" r="r" b="b"/>
            <a:pathLst>
              <a:path w="119380" h="360044">
                <a:moveTo>
                  <a:pt x="18204" y="0"/>
                </a:moveTo>
                <a:lnTo>
                  <a:pt x="9377" y="2195"/>
                </a:lnTo>
                <a:lnTo>
                  <a:pt x="2998" y="8016"/>
                </a:lnTo>
                <a:lnTo>
                  <a:pt x="16" y="16091"/>
                </a:lnTo>
                <a:lnTo>
                  <a:pt x="1376" y="25044"/>
                </a:lnTo>
                <a:lnTo>
                  <a:pt x="14982" y="61562"/>
                </a:lnTo>
                <a:lnTo>
                  <a:pt x="24954" y="99693"/>
                </a:lnTo>
                <a:lnTo>
                  <a:pt x="31087" y="139231"/>
                </a:lnTo>
                <a:lnTo>
                  <a:pt x="33177" y="179971"/>
                </a:lnTo>
                <a:lnTo>
                  <a:pt x="31085" y="220722"/>
                </a:lnTo>
                <a:lnTo>
                  <a:pt x="24947" y="260273"/>
                </a:lnTo>
                <a:lnTo>
                  <a:pt x="14971" y="298415"/>
                </a:lnTo>
                <a:lnTo>
                  <a:pt x="1363" y="334937"/>
                </a:lnTo>
                <a:lnTo>
                  <a:pt x="0" y="343870"/>
                </a:lnTo>
                <a:lnTo>
                  <a:pt x="2959" y="351932"/>
                </a:lnTo>
                <a:lnTo>
                  <a:pt x="9302" y="357761"/>
                </a:lnTo>
                <a:lnTo>
                  <a:pt x="18089" y="359994"/>
                </a:lnTo>
                <a:lnTo>
                  <a:pt x="79748" y="359867"/>
                </a:lnTo>
                <a:lnTo>
                  <a:pt x="102118" y="308205"/>
                </a:lnTo>
                <a:lnTo>
                  <a:pt x="111583" y="266680"/>
                </a:lnTo>
                <a:lnTo>
                  <a:pt x="117387" y="223879"/>
                </a:lnTo>
                <a:lnTo>
                  <a:pt x="119359" y="179971"/>
                </a:lnTo>
                <a:lnTo>
                  <a:pt x="117369" y="136144"/>
                </a:lnTo>
                <a:lnTo>
                  <a:pt x="111518" y="93416"/>
                </a:lnTo>
                <a:lnTo>
                  <a:pt x="101984" y="51957"/>
                </a:lnTo>
                <a:lnTo>
                  <a:pt x="88943" y="11938"/>
                </a:lnTo>
                <a:lnTo>
                  <a:pt x="79595" y="431"/>
                </a:lnTo>
                <a:lnTo>
                  <a:pt x="18204" y="0"/>
                </a:lnTo>
                <a:close/>
              </a:path>
            </a:pathLst>
          </a:custGeom>
          <a:solidFill>
            <a:srgbClr val="47BC54"/>
          </a:solidFill>
        </p:spPr>
        <p:txBody>
          <a:bodyPr wrap="square" lIns="0" tIns="0" rIns="0" bIns="0" rtlCol="0"/>
          <a:lstStyle/>
          <a:p>
            <a:pPr marL="0" marR="0" lvl="0" indent="0" algn="l" defTabSz="1042250" rtl="0" eaLnBrk="1" fontAlgn="auto" latinLnBrk="0" hangingPunct="1">
              <a:lnSpc>
                <a:spcPct val="100000"/>
              </a:lnSpc>
              <a:spcBef>
                <a:spcPts val="0"/>
              </a:spcBef>
              <a:spcAft>
                <a:spcPts val="0"/>
              </a:spcAft>
              <a:buClrTx/>
              <a:buSzTx/>
              <a:buFont typeface="Wingdings" pitchFamily="2" charset="2"/>
              <a:buNone/>
              <a:tabLst/>
              <a:defRPr/>
            </a:pPr>
            <a:endParaRPr kumimoji="0" lang="fr-FR" sz="1824" b="0" i="0" u="none" strike="noStrike" kern="1200" cap="none" spc="0" normalizeH="0" baseline="0" noProof="0">
              <a:ln>
                <a:noFill/>
              </a:ln>
              <a:solidFill>
                <a:prstClr val="black"/>
              </a:solidFill>
              <a:effectLst/>
              <a:uLnTx/>
              <a:uFillTx/>
              <a:latin typeface="Montserrat" panose="00000500000000000000" pitchFamily="2" charset="0"/>
              <a:ea typeface="+mn-ea"/>
              <a:cs typeface="Arial" panose="020B0604020202020204" pitchFamily="34" charset="0"/>
            </a:endParaRPr>
          </a:p>
        </p:txBody>
      </p:sp>
      <p:sp>
        <p:nvSpPr>
          <p:cNvPr id="8" name="Espace réservé du numéro de diapositive 2">
            <a:extLst>
              <a:ext uri="{FF2B5EF4-FFF2-40B4-BE49-F238E27FC236}">
                <a16:creationId xmlns:a16="http://schemas.microsoft.com/office/drawing/2014/main" id="{18E73DC9-9489-B76C-9C65-6531D9D14456}"/>
              </a:ext>
            </a:extLst>
          </p:cNvPr>
          <p:cNvSpPr txBox="1">
            <a:spLocks/>
          </p:cNvSpPr>
          <p:nvPr/>
        </p:nvSpPr>
        <p:spPr>
          <a:xfrm>
            <a:off x="11582400" y="6518340"/>
            <a:ext cx="404490" cy="175501"/>
          </a:xfrm>
          <a:prstGeom prst="rect">
            <a:avLst/>
          </a:prstGeom>
        </p:spPr>
        <p:txBody>
          <a:bodyPr wrap="square" lIns="0" tIns="0" rIns="0" bIns="0">
            <a:spAutoFit/>
          </a:bodyPr>
          <a:lstStyle>
            <a:defPPr>
              <a:defRPr lang="fr-FR"/>
            </a:defPPr>
            <a:lvl1pPr marL="0" algn="r" defTabSz="1042552" rtl="0" eaLnBrk="1" latinLnBrk="0" hangingPunct="1">
              <a:defRPr sz="1140" kern="1200">
                <a:solidFill>
                  <a:schemeClr val="tx1">
                    <a:tint val="75000"/>
                  </a:schemeClr>
                </a:solidFill>
                <a:latin typeface="Montserrat" panose="00000500000000000000" pitchFamily="2" charset="0"/>
                <a:ea typeface="+mn-ea"/>
                <a:cs typeface="+mn-cs"/>
              </a:defRPr>
            </a:lvl1pPr>
            <a:lvl2pPr marL="521275" algn="l" defTabSz="1042552" rtl="0" eaLnBrk="1" latinLnBrk="0" hangingPunct="1">
              <a:defRPr sz="2052" kern="1200">
                <a:solidFill>
                  <a:schemeClr val="tx1"/>
                </a:solidFill>
                <a:latin typeface="+mn-lt"/>
                <a:ea typeface="+mn-ea"/>
                <a:cs typeface="+mn-cs"/>
              </a:defRPr>
            </a:lvl2pPr>
            <a:lvl3pPr marL="1042552" algn="l" defTabSz="1042552" rtl="0" eaLnBrk="1" latinLnBrk="0" hangingPunct="1">
              <a:defRPr sz="2052" kern="1200">
                <a:solidFill>
                  <a:schemeClr val="tx1"/>
                </a:solidFill>
                <a:latin typeface="+mn-lt"/>
                <a:ea typeface="+mn-ea"/>
                <a:cs typeface="+mn-cs"/>
              </a:defRPr>
            </a:lvl3pPr>
            <a:lvl4pPr marL="1563829" algn="l" defTabSz="1042552" rtl="0" eaLnBrk="1" latinLnBrk="0" hangingPunct="1">
              <a:defRPr sz="2052" kern="1200">
                <a:solidFill>
                  <a:schemeClr val="tx1"/>
                </a:solidFill>
                <a:latin typeface="+mn-lt"/>
                <a:ea typeface="+mn-ea"/>
                <a:cs typeface="+mn-cs"/>
              </a:defRPr>
            </a:lvl4pPr>
            <a:lvl5pPr marL="2085105" algn="l" defTabSz="1042552" rtl="0" eaLnBrk="1" latinLnBrk="0" hangingPunct="1">
              <a:defRPr sz="2052" kern="1200">
                <a:solidFill>
                  <a:schemeClr val="tx1"/>
                </a:solidFill>
                <a:latin typeface="+mn-lt"/>
                <a:ea typeface="+mn-ea"/>
                <a:cs typeface="+mn-cs"/>
              </a:defRPr>
            </a:lvl5pPr>
            <a:lvl6pPr marL="2606381" algn="l" defTabSz="1042552" rtl="0" eaLnBrk="1" latinLnBrk="0" hangingPunct="1">
              <a:defRPr sz="2052" kern="1200">
                <a:solidFill>
                  <a:schemeClr val="tx1"/>
                </a:solidFill>
                <a:latin typeface="+mn-lt"/>
                <a:ea typeface="+mn-ea"/>
                <a:cs typeface="+mn-cs"/>
              </a:defRPr>
            </a:lvl6pPr>
            <a:lvl7pPr marL="3127658" algn="l" defTabSz="1042552" rtl="0" eaLnBrk="1" latinLnBrk="0" hangingPunct="1">
              <a:defRPr sz="2052" kern="1200">
                <a:solidFill>
                  <a:schemeClr val="tx1"/>
                </a:solidFill>
                <a:latin typeface="+mn-lt"/>
                <a:ea typeface="+mn-ea"/>
                <a:cs typeface="+mn-cs"/>
              </a:defRPr>
            </a:lvl7pPr>
            <a:lvl8pPr marL="3648933" algn="l" defTabSz="1042552" rtl="0" eaLnBrk="1" latinLnBrk="0" hangingPunct="1">
              <a:defRPr sz="2052" kern="1200">
                <a:solidFill>
                  <a:schemeClr val="tx1"/>
                </a:solidFill>
                <a:latin typeface="+mn-lt"/>
                <a:ea typeface="+mn-ea"/>
                <a:cs typeface="+mn-cs"/>
              </a:defRPr>
            </a:lvl8pPr>
            <a:lvl9pPr marL="4170210" algn="l" defTabSz="1042552" rtl="0" eaLnBrk="1" latinLnBrk="0" hangingPunct="1">
              <a:defRPr sz="2052" kern="1200">
                <a:solidFill>
                  <a:schemeClr val="tx1"/>
                </a:solidFill>
                <a:latin typeface="+mn-lt"/>
                <a:ea typeface="+mn-ea"/>
                <a:cs typeface="+mn-cs"/>
              </a:defRPr>
            </a:lvl9pPr>
          </a:lstStyle>
          <a:p>
            <a:pPr defTabSz="1042250">
              <a:defRPr/>
            </a:pPr>
            <a:fld id="{B6F15528-21DE-4FAA-801E-634DDDAF4B2B}" type="slidenum">
              <a:rPr lang="fr-FR" smtClean="0"/>
              <a:pPr defTabSz="1042250">
                <a:defRPr/>
              </a:pPr>
              <a:t>10</a:t>
            </a:fld>
            <a:endParaRPr lang="fr-FR" sz="1026">
              <a:solidFill>
                <a:prstClr val="black">
                  <a:tint val="75000"/>
                </a:prstClr>
              </a:solidFill>
            </a:endParaRPr>
          </a:p>
        </p:txBody>
      </p:sp>
      <p:sp>
        <p:nvSpPr>
          <p:cNvPr id="7" name="TextBox 66">
            <a:extLst>
              <a:ext uri="{FF2B5EF4-FFF2-40B4-BE49-F238E27FC236}">
                <a16:creationId xmlns:a16="http://schemas.microsoft.com/office/drawing/2014/main" id="{7A339218-AF31-C82F-F968-6CF98DBA8F66}"/>
              </a:ext>
            </a:extLst>
          </p:cNvPr>
          <p:cNvSpPr txBox="1"/>
          <p:nvPr/>
        </p:nvSpPr>
        <p:spPr>
          <a:xfrm>
            <a:off x="8967635" y="311838"/>
            <a:ext cx="972000" cy="339452"/>
          </a:xfrm>
          <a:prstGeom prst="rect">
            <a:avLst/>
          </a:prstGeom>
          <a:noFill/>
        </p:spPr>
        <p:txBody>
          <a:bodyPr wrap="square" lIns="72000" rIns="72000" rtlCol="0">
            <a:spAutoFit/>
          </a:bodyPr>
          <a:lstStyle/>
          <a:p>
            <a:pPr marL="0" marR="0" lvl="0" indent="0" algn="ctr" defTabSz="914400" rtl="0" eaLnBrk="1" fontAlgn="auto" latinLnBrk="0" hangingPunct="1">
              <a:lnSpc>
                <a:spcPct val="80000"/>
              </a:lnSpc>
              <a:buClrTx/>
              <a:buSzTx/>
              <a:buFontTx/>
              <a:buNone/>
              <a:tabLst/>
              <a:defRPr/>
            </a:pPr>
            <a:r>
              <a:rPr kumimoji="0" lang="fr-FR" sz="1000" b="1" i="0" u="none" strike="noStrike" kern="1200" cap="none" spc="0" normalizeH="0" baseline="0" noProof="0">
                <a:ln>
                  <a:noFill/>
                </a:ln>
                <a:solidFill>
                  <a:srgbClr val="0F3A93"/>
                </a:solidFill>
                <a:effectLst/>
                <a:uLnTx/>
                <a:uFillTx/>
                <a:latin typeface="Montserrat" panose="00000500000000000000" pitchFamily="2" charset="0"/>
                <a:ea typeface="+mn-ea"/>
                <a:cs typeface="+mn-cs"/>
              </a:rPr>
              <a:t>Registre des déchets</a:t>
            </a:r>
          </a:p>
        </p:txBody>
      </p:sp>
      <p:sp>
        <p:nvSpPr>
          <p:cNvPr id="9" name="Chevron 6">
            <a:extLst>
              <a:ext uri="{FF2B5EF4-FFF2-40B4-BE49-F238E27FC236}">
                <a16:creationId xmlns:a16="http://schemas.microsoft.com/office/drawing/2014/main" id="{B25354BA-5919-364C-AB34-DD710F297621}"/>
              </a:ext>
            </a:extLst>
          </p:cNvPr>
          <p:cNvSpPr/>
          <p:nvPr/>
        </p:nvSpPr>
        <p:spPr>
          <a:xfrm>
            <a:off x="8967635" y="85597"/>
            <a:ext cx="972000" cy="216000"/>
          </a:xfrm>
          <a:prstGeom prst="homePlate">
            <a:avLst>
              <a:gd name="adj" fmla="val 23602"/>
            </a:avLst>
          </a:prstGeom>
          <a:solidFill>
            <a:srgbClr val="0F3A93"/>
          </a:solidFill>
          <a:ln w="12700" cap="flat" cmpd="sng" algn="ctr">
            <a:solidFill>
              <a:srgbClr val="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a:ln>
                <a:noFill/>
              </a:ln>
              <a:solidFill>
                <a:srgbClr val="0F3A93"/>
              </a:solidFill>
              <a:effectLst>
                <a:glow>
                  <a:scrgbClr r="0" g="0" b="0"/>
                </a:glow>
              </a:effectLst>
              <a:uLnTx/>
              <a:uFillTx/>
              <a:latin typeface="Montserrat" panose="00000500000000000000" pitchFamily="2" charset="0"/>
              <a:ea typeface="+mn-ea"/>
              <a:cs typeface="+mn-cs"/>
            </a:endParaRPr>
          </a:p>
        </p:txBody>
      </p:sp>
      <p:sp>
        <p:nvSpPr>
          <p:cNvPr id="10" name="Oval 13">
            <a:extLst>
              <a:ext uri="{FF2B5EF4-FFF2-40B4-BE49-F238E27FC236}">
                <a16:creationId xmlns:a16="http://schemas.microsoft.com/office/drawing/2014/main" id="{920D9E1B-B534-B6B9-084D-D221C05C5EA5}"/>
              </a:ext>
            </a:extLst>
          </p:cNvPr>
          <p:cNvSpPr>
            <a:spLocks/>
          </p:cNvSpPr>
          <p:nvPr/>
        </p:nvSpPr>
        <p:spPr>
          <a:xfrm>
            <a:off x="9309635" y="67597"/>
            <a:ext cx="288000" cy="252000"/>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F3A93"/>
                </a:solidFill>
                <a:effectLst/>
                <a:uLnTx/>
                <a:uFillTx/>
                <a:latin typeface="Montserrat" panose="00000500000000000000" pitchFamily="2" charset="0"/>
                <a:ea typeface="+mn-ea"/>
                <a:cs typeface="+mn-cs"/>
              </a:rPr>
              <a:t>1.1</a:t>
            </a:r>
          </a:p>
        </p:txBody>
      </p:sp>
      <p:sp>
        <p:nvSpPr>
          <p:cNvPr id="11" name="TextBox 69">
            <a:extLst>
              <a:ext uri="{FF2B5EF4-FFF2-40B4-BE49-F238E27FC236}">
                <a16:creationId xmlns:a16="http://schemas.microsoft.com/office/drawing/2014/main" id="{8D810FAD-2310-1856-2332-F365037D23D6}"/>
              </a:ext>
            </a:extLst>
          </p:cNvPr>
          <p:cNvSpPr txBox="1"/>
          <p:nvPr/>
        </p:nvSpPr>
        <p:spPr>
          <a:xfrm>
            <a:off x="9948396" y="311838"/>
            <a:ext cx="972000" cy="339452"/>
          </a:xfrm>
          <a:prstGeom prst="rect">
            <a:avLst/>
          </a:prstGeom>
          <a:noFill/>
        </p:spPr>
        <p:txBody>
          <a:bodyPr wrap="square" rtlCol="0">
            <a:spAutoFit/>
          </a:bodyPr>
          <a:lstStyle/>
          <a:p>
            <a:pPr marL="0" marR="0" lvl="0" indent="0" algn="ctr" defTabSz="914400" rtl="0" eaLnBrk="1" fontAlgn="auto" latinLnBrk="0" hangingPunct="1">
              <a:lnSpc>
                <a:spcPct val="80000"/>
              </a:lnSpc>
              <a:buClrTx/>
              <a:buSzTx/>
              <a:buFontTx/>
              <a:buNone/>
              <a:tabLst/>
              <a:defRPr/>
            </a:pPr>
            <a:r>
              <a:rPr kumimoji="0" lang="fr-FR" sz="1000" b="1" i="0" u="none" strike="noStrike" kern="1200" cap="none" spc="0" normalizeH="0" baseline="0" noProof="0">
                <a:ln>
                  <a:noFill/>
                </a:ln>
                <a:solidFill>
                  <a:schemeClr val="tx2"/>
                </a:solidFill>
                <a:effectLst/>
                <a:uLnTx/>
                <a:uFillTx/>
                <a:latin typeface="Montserrat" panose="00000500000000000000" pitchFamily="2" charset="0"/>
                <a:ea typeface="+mn-ea"/>
                <a:cs typeface="+mn-cs"/>
              </a:rPr>
              <a:t>Validation Ecominéro</a:t>
            </a:r>
          </a:p>
        </p:txBody>
      </p:sp>
      <p:sp>
        <p:nvSpPr>
          <p:cNvPr id="12" name="Chevron 7">
            <a:extLst>
              <a:ext uri="{FF2B5EF4-FFF2-40B4-BE49-F238E27FC236}">
                <a16:creationId xmlns:a16="http://schemas.microsoft.com/office/drawing/2014/main" id="{658E61C2-B5DD-68D7-CC8F-2858B8723512}"/>
              </a:ext>
            </a:extLst>
          </p:cNvPr>
          <p:cNvSpPr/>
          <p:nvPr/>
        </p:nvSpPr>
        <p:spPr>
          <a:xfrm>
            <a:off x="9948396" y="85597"/>
            <a:ext cx="972000" cy="216000"/>
          </a:xfrm>
          <a:prstGeom prst="chevron">
            <a:avLst>
              <a:gd name="adj" fmla="val 20000"/>
            </a:avLst>
          </a:prstGeom>
          <a:solidFill>
            <a:schemeClr val="tx2"/>
          </a:solidFill>
          <a:ln w="12700" cap="flat" cmpd="sng" algn="ctr">
            <a:solidFill>
              <a:srgbClr val="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a:ln>
                <a:noFill/>
              </a:ln>
              <a:solidFill>
                <a:srgbClr val="0F3A93"/>
              </a:solidFill>
              <a:effectLst>
                <a:glow>
                  <a:scrgbClr r="0" g="0" b="0"/>
                </a:glow>
              </a:effectLst>
              <a:uLnTx/>
              <a:uFillTx/>
              <a:latin typeface="Montserrat" panose="00000500000000000000" pitchFamily="2" charset="0"/>
              <a:ea typeface="+mn-ea"/>
              <a:cs typeface="+mn-cs"/>
            </a:endParaRPr>
          </a:p>
        </p:txBody>
      </p:sp>
      <p:sp>
        <p:nvSpPr>
          <p:cNvPr id="13" name="Oval 14">
            <a:extLst>
              <a:ext uri="{FF2B5EF4-FFF2-40B4-BE49-F238E27FC236}">
                <a16:creationId xmlns:a16="http://schemas.microsoft.com/office/drawing/2014/main" id="{FA95FA1D-73CF-CABC-18D8-64AD34D1BB5D}"/>
              </a:ext>
            </a:extLst>
          </p:cNvPr>
          <p:cNvSpPr>
            <a:spLocks/>
          </p:cNvSpPr>
          <p:nvPr/>
        </p:nvSpPr>
        <p:spPr>
          <a:xfrm>
            <a:off x="10275996" y="67597"/>
            <a:ext cx="316800" cy="252000"/>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chemeClr val="tx2"/>
                </a:solidFill>
                <a:effectLst/>
                <a:uLnTx/>
                <a:uFillTx/>
                <a:latin typeface="Montserrat" panose="00000500000000000000" pitchFamily="2" charset="0"/>
                <a:ea typeface="+mn-ea"/>
                <a:cs typeface="+mn-cs"/>
              </a:rPr>
              <a:t>1.2</a:t>
            </a:r>
          </a:p>
        </p:txBody>
      </p:sp>
      <p:pic>
        <p:nvPicPr>
          <p:cNvPr id="16" name="Image 15" descr="Une image contenant texte, capture d’écran, nombre, Police&#10;&#10;Description générée automatiquement">
            <a:extLst>
              <a:ext uri="{FF2B5EF4-FFF2-40B4-BE49-F238E27FC236}">
                <a16:creationId xmlns:a16="http://schemas.microsoft.com/office/drawing/2014/main" id="{88E104C6-DA43-6C1D-A018-8A315F4DB60B}"/>
              </a:ext>
            </a:extLst>
          </p:cNvPr>
          <p:cNvPicPr>
            <a:picLocks noChangeAspect="1"/>
          </p:cNvPicPr>
          <p:nvPr/>
        </p:nvPicPr>
        <p:blipFill>
          <a:blip r:embed="rId6"/>
          <a:stretch>
            <a:fillRect/>
          </a:stretch>
        </p:blipFill>
        <p:spPr>
          <a:xfrm>
            <a:off x="819150" y="1178145"/>
            <a:ext cx="10955866" cy="5348377"/>
          </a:xfrm>
          <a:prstGeom prst="rect">
            <a:avLst/>
          </a:prstGeom>
        </p:spPr>
      </p:pic>
    </p:spTree>
    <p:extLst>
      <p:ext uri="{BB962C8B-B14F-4D97-AF65-F5344CB8AC3E}">
        <p14:creationId xmlns:p14="http://schemas.microsoft.com/office/powerpoint/2010/main" val="2452515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t 13" hidden="1">
            <a:extLst>
              <a:ext uri="{FF2B5EF4-FFF2-40B4-BE49-F238E27FC236}">
                <a16:creationId xmlns:a16="http://schemas.microsoft.com/office/drawing/2014/main" id="{545C559A-5BFD-4BD9-9FA8-1C1CB81DB8F0}"/>
              </a:ext>
            </a:extLst>
          </p:cNvPr>
          <p:cNvGraphicFramePr>
            <a:graphicFrameLocks noChangeAspect="1"/>
          </p:cNvGraphicFramePr>
          <p:nvPr>
            <p:custDataLst>
              <p:tags r:id="rId1"/>
            </p:custDataLst>
          </p:nvPr>
        </p:nvGraphicFramePr>
        <p:xfrm>
          <a:off x="3419" y="3619"/>
          <a:ext cx="1811" cy="1811"/>
        </p:xfrm>
        <a:graphic>
          <a:graphicData uri="http://schemas.openxmlformats.org/presentationml/2006/ole">
            <mc:AlternateContent xmlns:mc="http://schemas.openxmlformats.org/markup-compatibility/2006">
              <mc:Choice xmlns:v="urn:schemas-microsoft-com:vml" Requires="v">
                <p:oleObj name="Diapositive think-cell" r:id="rId4" imgW="473" imgH="473" progId="TCLayout.ActiveDocument.1">
                  <p:embed/>
                </p:oleObj>
              </mc:Choice>
              <mc:Fallback>
                <p:oleObj name="Diapositive think-cell" r:id="rId4" imgW="473" imgH="473" progId="TCLayout.ActiveDocument.1">
                  <p:embed/>
                  <p:pic>
                    <p:nvPicPr>
                      <p:cNvPr id="14" name="Objet 13" hidden="1">
                        <a:extLst>
                          <a:ext uri="{FF2B5EF4-FFF2-40B4-BE49-F238E27FC236}">
                            <a16:creationId xmlns:a16="http://schemas.microsoft.com/office/drawing/2014/main" id="{545C559A-5BFD-4BD9-9FA8-1C1CB81DB8F0}"/>
                          </a:ext>
                        </a:extLst>
                      </p:cNvPr>
                      <p:cNvPicPr/>
                      <p:nvPr/>
                    </p:nvPicPr>
                    <p:blipFill>
                      <a:blip r:embed="rId5"/>
                      <a:stretch>
                        <a:fillRect/>
                      </a:stretch>
                    </p:blipFill>
                    <p:spPr>
                      <a:xfrm>
                        <a:off x="3419" y="3619"/>
                        <a:ext cx="1811" cy="1811"/>
                      </a:xfrm>
                      <a:prstGeom prst="rect">
                        <a:avLst/>
                      </a:prstGeom>
                    </p:spPr>
                  </p:pic>
                </p:oleObj>
              </mc:Fallback>
            </mc:AlternateContent>
          </a:graphicData>
        </a:graphic>
      </p:graphicFrame>
      <p:pic>
        <p:nvPicPr>
          <p:cNvPr id="32" name="Image 31">
            <a:extLst>
              <a:ext uri="{FF2B5EF4-FFF2-40B4-BE49-F238E27FC236}">
                <a16:creationId xmlns:a16="http://schemas.microsoft.com/office/drawing/2014/main" id="{C6948ADD-8ABA-C827-81EE-58512C24D49D}"/>
              </a:ext>
            </a:extLst>
          </p:cNvPr>
          <p:cNvPicPr>
            <a:picLocks noChangeAspect="1"/>
          </p:cNvPicPr>
          <p:nvPr/>
        </p:nvPicPr>
        <p:blipFill>
          <a:blip r:embed="rId6"/>
          <a:stretch>
            <a:fillRect/>
          </a:stretch>
        </p:blipFill>
        <p:spPr>
          <a:xfrm>
            <a:off x="846591" y="3959090"/>
            <a:ext cx="5740515" cy="2628805"/>
          </a:xfrm>
          <a:prstGeom prst="rect">
            <a:avLst/>
          </a:prstGeom>
        </p:spPr>
      </p:pic>
      <p:sp>
        <p:nvSpPr>
          <p:cNvPr id="7" name="object 65">
            <a:extLst>
              <a:ext uri="{FF2B5EF4-FFF2-40B4-BE49-F238E27FC236}">
                <a16:creationId xmlns:a16="http://schemas.microsoft.com/office/drawing/2014/main" id="{4CB3BA3A-B644-4EF6-A081-7A9E159CBD1C}"/>
              </a:ext>
            </a:extLst>
          </p:cNvPr>
          <p:cNvSpPr/>
          <p:nvPr/>
        </p:nvSpPr>
        <p:spPr>
          <a:xfrm>
            <a:off x="823812" y="536031"/>
            <a:ext cx="136038" cy="410286"/>
          </a:xfrm>
          <a:custGeom>
            <a:avLst/>
            <a:gdLst/>
            <a:ahLst/>
            <a:cxnLst/>
            <a:rect l="l" t="t" r="r" b="b"/>
            <a:pathLst>
              <a:path w="119380" h="360044">
                <a:moveTo>
                  <a:pt x="18204" y="0"/>
                </a:moveTo>
                <a:lnTo>
                  <a:pt x="9377" y="2195"/>
                </a:lnTo>
                <a:lnTo>
                  <a:pt x="2998" y="8016"/>
                </a:lnTo>
                <a:lnTo>
                  <a:pt x="16" y="16091"/>
                </a:lnTo>
                <a:lnTo>
                  <a:pt x="1376" y="25044"/>
                </a:lnTo>
                <a:lnTo>
                  <a:pt x="14982" y="61562"/>
                </a:lnTo>
                <a:lnTo>
                  <a:pt x="24954" y="99693"/>
                </a:lnTo>
                <a:lnTo>
                  <a:pt x="31087" y="139231"/>
                </a:lnTo>
                <a:lnTo>
                  <a:pt x="33177" y="179971"/>
                </a:lnTo>
                <a:lnTo>
                  <a:pt x="31085" y="220722"/>
                </a:lnTo>
                <a:lnTo>
                  <a:pt x="24947" y="260273"/>
                </a:lnTo>
                <a:lnTo>
                  <a:pt x="14971" y="298415"/>
                </a:lnTo>
                <a:lnTo>
                  <a:pt x="1363" y="334937"/>
                </a:lnTo>
                <a:lnTo>
                  <a:pt x="0" y="343870"/>
                </a:lnTo>
                <a:lnTo>
                  <a:pt x="2959" y="351932"/>
                </a:lnTo>
                <a:lnTo>
                  <a:pt x="9302" y="357761"/>
                </a:lnTo>
                <a:lnTo>
                  <a:pt x="18089" y="359994"/>
                </a:lnTo>
                <a:lnTo>
                  <a:pt x="79748" y="359867"/>
                </a:lnTo>
                <a:lnTo>
                  <a:pt x="102118" y="308205"/>
                </a:lnTo>
                <a:lnTo>
                  <a:pt x="111583" y="266680"/>
                </a:lnTo>
                <a:lnTo>
                  <a:pt x="117387" y="223879"/>
                </a:lnTo>
                <a:lnTo>
                  <a:pt x="119359" y="179971"/>
                </a:lnTo>
                <a:lnTo>
                  <a:pt x="117369" y="136144"/>
                </a:lnTo>
                <a:lnTo>
                  <a:pt x="111518" y="93416"/>
                </a:lnTo>
                <a:lnTo>
                  <a:pt x="101984" y="51957"/>
                </a:lnTo>
                <a:lnTo>
                  <a:pt x="88943" y="11938"/>
                </a:lnTo>
                <a:lnTo>
                  <a:pt x="79595" y="431"/>
                </a:lnTo>
                <a:lnTo>
                  <a:pt x="18204" y="0"/>
                </a:lnTo>
                <a:close/>
              </a:path>
            </a:pathLst>
          </a:custGeom>
          <a:solidFill>
            <a:srgbClr val="47BC54"/>
          </a:solidFill>
        </p:spPr>
        <p:txBody>
          <a:bodyPr wrap="square" lIns="0" tIns="0" rIns="0" bIns="0" rtlCol="0"/>
          <a:lstStyle/>
          <a:p>
            <a:pPr defTabSz="1041993">
              <a:defRPr/>
            </a:pPr>
            <a:endParaRPr lang="fr-FR" sz="1596">
              <a:solidFill>
                <a:prstClr val="black"/>
              </a:solidFill>
              <a:latin typeface="Montserrat" panose="00000500000000000000" pitchFamily="2"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56D1257D-EB8B-48F2-9E80-575AB201AAB5}"/>
              </a:ext>
            </a:extLst>
          </p:cNvPr>
          <p:cNvSpPr>
            <a:spLocks noGrp="1"/>
          </p:cNvSpPr>
          <p:nvPr>
            <p:ph type="sldNum" sz="quarter" idx="7"/>
          </p:nvPr>
        </p:nvSpPr>
        <p:spPr>
          <a:xfrm>
            <a:off x="11582400" y="6518340"/>
            <a:ext cx="404490" cy="175501"/>
          </a:xfrm>
          <a:prstGeom prst="rect">
            <a:avLst/>
          </a:prstGeom>
        </p:spPr>
        <p:txBody>
          <a:bodyPr wrap="square" lIns="0" tIns="0" rIns="0" bIns="0">
            <a:spAutoFit/>
          </a:bodyPr>
          <a:lstStyle>
            <a:defPPr>
              <a:defRPr lang="fr-FR"/>
            </a:defPPr>
            <a:lvl1pPr marL="0" algn="r" defTabSz="1042552" rtl="0" eaLnBrk="1" latinLnBrk="0" hangingPunct="1">
              <a:defRPr sz="1140" kern="1200">
                <a:solidFill>
                  <a:schemeClr val="tx1">
                    <a:tint val="75000"/>
                  </a:schemeClr>
                </a:solidFill>
                <a:latin typeface="Montserrat" panose="00000500000000000000" pitchFamily="2" charset="0"/>
                <a:ea typeface="+mn-ea"/>
                <a:cs typeface="+mn-cs"/>
              </a:defRPr>
            </a:lvl1pPr>
            <a:lvl2pPr marL="521275" algn="l" defTabSz="1042552" rtl="0" eaLnBrk="1" latinLnBrk="0" hangingPunct="1">
              <a:defRPr sz="2052" kern="1200">
                <a:solidFill>
                  <a:schemeClr val="tx1"/>
                </a:solidFill>
                <a:latin typeface="+mn-lt"/>
                <a:ea typeface="+mn-ea"/>
                <a:cs typeface="+mn-cs"/>
              </a:defRPr>
            </a:lvl2pPr>
            <a:lvl3pPr marL="1042552" algn="l" defTabSz="1042552" rtl="0" eaLnBrk="1" latinLnBrk="0" hangingPunct="1">
              <a:defRPr sz="2052" kern="1200">
                <a:solidFill>
                  <a:schemeClr val="tx1"/>
                </a:solidFill>
                <a:latin typeface="+mn-lt"/>
                <a:ea typeface="+mn-ea"/>
                <a:cs typeface="+mn-cs"/>
              </a:defRPr>
            </a:lvl3pPr>
            <a:lvl4pPr marL="1563829" algn="l" defTabSz="1042552" rtl="0" eaLnBrk="1" latinLnBrk="0" hangingPunct="1">
              <a:defRPr sz="2052" kern="1200">
                <a:solidFill>
                  <a:schemeClr val="tx1"/>
                </a:solidFill>
                <a:latin typeface="+mn-lt"/>
                <a:ea typeface="+mn-ea"/>
                <a:cs typeface="+mn-cs"/>
              </a:defRPr>
            </a:lvl4pPr>
            <a:lvl5pPr marL="2085105" algn="l" defTabSz="1042552" rtl="0" eaLnBrk="1" latinLnBrk="0" hangingPunct="1">
              <a:defRPr sz="2052" kern="1200">
                <a:solidFill>
                  <a:schemeClr val="tx1"/>
                </a:solidFill>
                <a:latin typeface="+mn-lt"/>
                <a:ea typeface="+mn-ea"/>
                <a:cs typeface="+mn-cs"/>
              </a:defRPr>
            </a:lvl5pPr>
            <a:lvl6pPr marL="2606381" algn="l" defTabSz="1042552" rtl="0" eaLnBrk="1" latinLnBrk="0" hangingPunct="1">
              <a:defRPr sz="2052" kern="1200">
                <a:solidFill>
                  <a:schemeClr val="tx1"/>
                </a:solidFill>
                <a:latin typeface="+mn-lt"/>
                <a:ea typeface="+mn-ea"/>
                <a:cs typeface="+mn-cs"/>
              </a:defRPr>
            </a:lvl6pPr>
            <a:lvl7pPr marL="3127658" algn="l" defTabSz="1042552" rtl="0" eaLnBrk="1" latinLnBrk="0" hangingPunct="1">
              <a:defRPr sz="2052" kern="1200">
                <a:solidFill>
                  <a:schemeClr val="tx1"/>
                </a:solidFill>
                <a:latin typeface="+mn-lt"/>
                <a:ea typeface="+mn-ea"/>
                <a:cs typeface="+mn-cs"/>
              </a:defRPr>
            </a:lvl7pPr>
            <a:lvl8pPr marL="3648933" algn="l" defTabSz="1042552" rtl="0" eaLnBrk="1" latinLnBrk="0" hangingPunct="1">
              <a:defRPr sz="2052" kern="1200">
                <a:solidFill>
                  <a:schemeClr val="tx1"/>
                </a:solidFill>
                <a:latin typeface="+mn-lt"/>
                <a:ea typeface="+mn-ea"/>
                <a:cs typeface="+mn-cs"/>
              </a:defRPr>
            </a:lvl8pPr>
            <a:lvl9pPr marL="4170210" algn="l" defTabSz="1042552" rtl="0" eaLnBrk="1" latinLnBrk="0" hangingPunct="1">
              <a:defRPr sz="2052" kern="1200">
                <a:solidFill>
                  <a:schemeClr val="tx1"/>
                </a:solidFill>
                <a:latin typeface="+mn-lt"/>
                <a:ea typeface="+mn-ea"/>
                <a:cs typeface="+mn-cs"/>
              </a:defRPr>
            </a:lvl9pPr>
          </a:lstStyle>
          <a:p>
            <a:pPr defTabSz="1042250">
              <a:defRPr/>
            </a:pPr>
            <a:fld id="{B6F15528-21DE-4FAA-801E-634DDDAF4B2B}" type="slidenum">
              <a:rPr lang="fr-FR" smtClean="0"/>
              <a:pPr defTabSz="1042250">
                <a:defRPr/>
              </a:pPr>
              <a:t>11</a:t>
            </a:fld>
            <a:endParaRPr lang="fr-FR" sz="1026">
              <a:solidFill>
                <a:prstClr val="black">
                  <a:tint val="75000"/>
                </a:prstClr>
              </a:solidFill>
            </a:endParaRPr>
          </a:p>
        </p:txBody>
      </p:sp>
      <p:sp>
        <p:nvSpPr>
          <p:cNvPr id="49" name="object 10">
            <a:extLst>
              <a:ext uri="{FF2B5EF4-FFF2-40B4-BE49-F238E27FC236}">
                <a16:creationId xmlns:a16="http://schemas.microsoft.com/office/drawing/2014/main" id="{B16ED014-BA73-040E-6A6A-61A27D1E3813}"/>
              </a:ext>
            </a:extLst>
          </p:cNvPr>
          <p:cNvSpPr txBox="1">
            <a:spLocks/>
          </p:cNvSpPr>
          <p:nvPr/>
        </p:nvSpPr>
        <p:spPr>
          <a:xfrm>
            <a:off x="1067173" y="564447"/>
            <a:ext cx="10671734" cy="350545"/>
          </a:xfrm>
          <a:prstGeom prst="rect">
            <a:avLst/>
          </a:prstGeom>
        </p:spPr>
        <p:txBody>
          <a:bodyPr vert="horz" wrap="square" lIns="0" tIns="0" rIns="0" bIns="0" rtlCol="0" anchor="ctr" anchorCtr="0">
            <a:spAutoFit/>
          </a:bodyPr>
          <a:lstStyle>
            <a:lvl1pPr algn="l" defTabSz="986902" rtl="0" eaLnBrk="1" latinLnBrk="0" hangingPunct="1">
              <a:spcBef>
                <a:spcPct val="0"/>
              </a:spcBef>
              <a:buNone/>
              <a:defRPr sz="2105" b="1" kern="0" cap="none" spc="0" baseline="0">
                <a:ln>
                  <a:noFill/>
                </a:ln>
                <a:solidFill>
                  <a:schemeClr val="tx2"/>
                </a:solidFill>
                <a:effectLst/>
                <a:latin typeface="Arial" panose="020B0604020202020204" pitchFamily="34" charset="0"/>
                <a:ea typeface="+mj-ea"/>
                <a:cs typeface="Arial" panose="020B0604020202020204" pitchFamily="34" charset="0"/>
              </a:defRPr>
            </a:lvl1pPr>
          </a:lstStyle>
          <a:p>
            <a:pPr marL="0" lvl="5" defTabSz="913499">
              <a:buClr>
                <a:srgbClr val="C1B5B9"/>
              </a:buClr>
              <a:buSzPct val="77000"/>
              <a:defRPr/>
            </a:pPr>
            <a:r>
              <a:rPr lang="fr-FR" sz="2278" b="1" kern="0">
                <a:solidFill>
                  <a:srgbClr val="003196"/>
                </a:solidFill>
                <a:latin typeface="Montserrat" panose="00000500000000000000" pitchFamily="2" charset="0"/>
                <a:cs typeface="Arial" panose="020B0604020202020204" pitchFamily="34" charset="0"/>
              </a:rPr>
              <a:t>Etape 1.2 – Validation de votre déclaration par Ecominéro (1 / 2) </a:t>
            </a:r>
            <a:endParaRPr lang="fr-FR" sz="1823" kern="0">
              <a:solidFill>
                <a:srgbClr val="D9D9D9">
                  <a:lumMod val="75000"/>
                </a:srgbClr>
              </a:solidFill>
              <a:latin typeface="Montserrat" panose="00000500000000000000" pitchFamily="2" charset="0"/>
              <a:cs typeface="Arial" panose="020B0604020202020204" pitchFamily="34" charset="0"/>
            </a:endParaRPr>
          </a:p>
        </p:txBody>
      </p:sp>
      <p:sp>
        <p:nvSpPr>
          <p:cNvPr id="5" name="TextBox 15">
            <a:extLst>
              <a:ext uri="{FF2B5EF4-FFF2-40B4-BE49-F238E27FC236}">
                <a16:creationId xmlns:a16="http://schemas.microsoft.com/office/drawing/2014/main" id="{2E7F38DD-1048-9A60-B05C-5DA85934ED84}"/>
              </a:ext>
            </a:extLst>
          </p:cNvPr>
          <p:cNvSpPr txBox="1"/>
          <p:nvPr/>
        </p:nvSpPr>
        <p:spPr>
          <a:xfrm rot="10800000" flipH="1" flipV="1">
            <a:off x="7020023" y="1240476"/>
            <a:ext cx="4881134" cy="5113366"/>
          </a:xfrm>
          <a:prstGeom prst="rect">
            <a:avLst/>
          </a:prstGeom>
          <a:noFill/>
        </p:spPr>
        <p:txBody>
          <a:bodyPr wrap="square" lIns="36000" tIns="0" rIns="36000" bIns="0" rtlCol="0">
            <a:noAutofit/>
          </a:bodyPr>
          <a:lstStyle/>
          <a:p>
            <a:pPr marL="228600" indent="-228600">
              <a:buFont typeface="+mj-lt"/>
              <a:buAutoNum type="arabicPeriod"/>
            </a:pPr>
            <a:endParaRPr lang="fr-FR" sz="1100">
              <a:latin typeface="Montserrat" panose="00000500000000000000" pitchFamily="2" charset="0"/>
            </a:endParaRPr>
          </a:p>
          <a:p>
            <a:pPr marL="228600" indent="-228600">
              <a:buFont typeface="+mj-lt"/>
              <a:buAutoNum type="arabicPeriod"/>
            </a:pPr>
            <a:r>
              <a:rPr lang="fr-FR" sz="1100">
                <a:latin typeface="Montserrat" panose="00000500000000000000" pitchFamily="2" charset="0"/>
              </a:rPr>
              <a:t>Le statut de votre déclaration est passé de « 1/3 Ouverte » à « 2/3 Validée par le site » lorsque vous avez cliqué sur « Valider déclaration ». Votre déclaration a bien été prise en compte et est en cours d’analyse par la Direction des Opérations </a:t>
            </a:r>
          </a:p>
          <a:p>
            <a:pPr lvl="1"/>
            <a:endParaRPr lang="fr-FR" sz="1100">
              <a:latin typeface="Montserrat" panose="00000500000000000000" pitchFamily="2" charset="0"/>
            </a:endParaRPr>
          </a:p>
          <a:p>
            <a:pPr marL="228600" indent="-228600">
              <a:buFont typeface="+mj-lt"/>
              <a:buAutoNum type="arabicPeriod"/>
            </a:pPr>
            <a:r>
              <a:rPr lang="fr-FR" sz="1100">
                <a:latin typeface="Montserrat" panose="00000500000000000000" pitchFamily="2" charset="0"/>
              </a:rPr>
              <a:t>Après la validation de votre déclaration par la Direction des Opérations, le statut passe en « 3/3 Validée par Ecominéro »</a:t>
            </a:r>
          </a:p>
          <a:p>
            <a:endParaRPr lang="fr-FR" sz="1100">
              <a:solidFill>
                <a:srgbClr val="FF0000"/>
              </a:solidFill>
              <a:latin typeface="Montserrat" panose="00000500000000000000" pitchFamily="2" charset="0"/>
            </a:endParaRPr>
          </a:p>
          <a:p>
            <a:pPr marL="228600" indent="-228600">
              <a:buFont typeface="+mj-lt"/>
              <a:buAutoNum type="arabicPeriod"/>
            </a:pPr>
            <a:r>
              <a:rPr lang="fr-FR" sz="1100">
                <a:latin typeface="Montserrat" panose="00000500000000000000" pitchFamily="2" charset="0"/>
              </a:rPr>
              <a:t>Visualisez l’ensemble des lignes acceptées pour paiement par la Direction des Opérations. Les lignes rouges ne sont pas acceptées et ne seront pas payées par Ecominéro</a:t>
            </a:r>
          </a:p>
          <a:p>
            <a:pPr marL="228600" indent="-228600">
              <a:buFont typeface="+mj-lt"/>
              <a:buAutoNum type="arabicPeriod"/>
            </a:pPr>
            <a:endParaRPr lang="fr-FR" sz="1100">
              <a:latin typeface="Montserrat" panose="00000500000000000000" pitchFamily="2" charset="0"/>
            </a:endParaRPr>
          </a:p>
          <a:p>
            <a:pPr marL="228600" indent="-228600">
              <a:buAutoNum type="alphaLcPeriod"/>
            </a:pPr>
            <a:endParaRPr lang="fr-FR" sz="1100">
              <a:latin typeface="Montserrat" panose="00000500000000000000" pitchFamily="2" charset="0"/>
            </a:endParaRPr>
          </a:p>
        </p:txBody>
      </p:sp>
      <p:sp>
        <p:nvSpPr>
          <p:cNvPr id="9" name="Oval 8">
            <a:extLst>
              <a:ext uri="{FF2B5EF4-FFF2-40B4-BE49-F238E27FC236}">
                <a16:creationId xmlns:a16="http://schemas.microsoft.com/office/drawing/2014/main" id="{2AF30AFC-DCBA-A65C-FE4F-DD14A1F60A1F}"/>
              </a:ext>
            </a:extLst>
          </p:cNvPr>
          <p:cNvSpPr/>
          <p:nvPr/>
        </p:nvSpPr>
        <p:spPr>
          <a:xfrm>
            <a:off x="6981916" y="1418513"/>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1</a:t>
            </a:r>
          </a:p>
        </p:txBody>
      </p:sp>
      <p:sp>
        <p:nvSpPr>
          <p:cNvPr id="24" name="object 3">
            <a:extLst>
              <a:ext uri="{FF2B5EF4-FFF2-40B4-BE49-F238E27FC236}">
                <a16:creationId xmlns:a16="http://schemas.microsoft.com/office/drawing/2014/main" id="{75443927-2D2C-E9FB-B1C3-341683431E36}"/>
              </a:ext>
            </a:extLst>
          </p:cNvPr>
          <p:cNvSpPr/>
          <p:nvPr/>
        </p:nvSpPr>
        <p:spPr>
          <a:xfrm>
            <a:off x="1610" y="1811"/>
            <a:ext cx="410394" cy="6852933"/>
          </a:xfrm>
          <a:custGeom>
            <a:avLst/>
            <a:gdLst/>
            <a:ahLst/>
            <a:cxnLst/>
            <a:rect l="l" t="t" r="r" b="b"/>
            <a:pathLst>
              <a:path w="360045" h="6012180">
                <a:moveTo>
                  <a:pt x="35697" y="0"/>
                </a:moveTo>
                <a:lnTo>
                  <a:pt x="0" y="0"/>
                </a:lnTo>
                <a:lnTo>
                  <a:pt x="0" y="6012002"/>
                </a:lnTo>
                <a:lnTo>
                  <a:pt x="35714" y="6012002"/>
                </a:lnTo>
                <a:lnTo>
                  <a:pt x="50996" y="5977240"/>
                </a:lnTo>
                <a:lnTo>
                  <a:pt x="66671" y="5920518"/>
                </a:lnTo>
                <a:lnTo>
                  <a:pt x="76342" y="5873537"/>
                </a:lnTo>
                <a:lnTo>
                  <a:pt x="85864" y="5826425"/>
                </a:lnTo>
                <a:lnTo>
                  <a:pt x="95235" y="5779183"/>
                </a:lnTo>
                <a:lnTo>
                  <a:pt x="104456" y="5731811"/>
                </a:lnTo>
                <a:lnTo>
                  <a:pt x="113525" y="5684312"/>
                </a:lnTo>
                <a:lnTo>
                  <a:pt x="122442" y="5636685"/>
                </a:lnTo>
                <a:lnTo>
                  <a:pt x="131207" y="5588931"/>
                </a:lnTo>
                <a:lnTo>
                  <a:pt x="139818" y="5541052"/>
                </a:lnTo>
                <a:lnTo>
                  <a:pt x="148274" y="5493048"/>
                </a:lnTo>
                <a:lnTo>
                  <a:pt x="156576" y="5444920"/>
                </a:lnTo>
                <a:lnTo>
                  <a:pt x="164723" y="5396669"/>
                </a:lnTo>
                <a:lnTo>
                  <a:pt x="172713" y="5348296"/>
                </a:lnTo>
                <a:lnTo>
                  <a:pt x="180547" y="5299801"/>
                </a:lnTo>
                <a:lnTo>
                  <a:pt x="188223" y="5251186"/>
                </a:lnTo>
                <a:lnTo>
                  <a:pt x="195741" y="5202452"/>
                </a:lnTo>
                <a:lnTo>
                  <a:pt x="203101" y="5153598"/>
                </a:lnTo>
                <a:lnTo>
                  <a:pt x="210301" y="5104627"/>
                </a:lnTo>
                <a:lnTo>
                  <a:pt x="217341" y="5055539"/>
                </a:lnTo>
                <a:lnTo>
                  <a:pt x="224220" y="5006335"/>
                </a:lnTo>
                <a:lnTo>
                  <a:pt x="230938" y="4957015"/>
                </a:lnTo>
                <a:lnTo>
                  <a:pt x="237493" y="4907581"/>
                </a:lnTo>
                <a:lnTo>
                  <a:pt x="243886" y="4858033"/>
                </a:lnTo>
                <a:lnTo>
                  <a:pt x="250116" y="4808373"/>
                </a:lnTo>
                <a:lnTo>
                  <a:pt x="256181" y="4758601"/>
                </a:lnTo>
                <a:lnTo>
                  <a:pt x="262082" y="4708718"/>
                </a:lnTo>
                <a:lnTo>
                  <a:pt x="267818" y="4658725"/>
                </a:lnTo>
                <a:lnTo>
                  <a:pt x="273387" y="4608623"/>
                </a:lnTo>
                <a:lnTo>
                  <a:pt x="278790" y="4558412"/>
                </a:lnTo>
                <a:lnTo>
                  <a:pt x="284025" y="4508094"/>
                </a:lnTo>
                <a:lnTo>
                  <a:pt x="289092" y="4457669"/>
                </a:lnTo>
                <a:lnTo>
                  <a:pt x="293991" y="4407139"/>
                </a:lnTo>
                <a:lnTo>
                  <a:pt x="298720" y="4356504"/>
                </a:lnTo>
                <a:lnTo>
                  <a:pt x="303279" y="4305765"/>
                </a:lnTo>
                <a:lnTo>
                  <a:pt x="307668" y="4254922"/>
                </a:lnTo>
                <a:lnTo>
                  <a:pt x="311885" y="4203978"/>
                </a:lnTo>
                <a:lnTo>
                  <a:pt x="315930" y="4152932"/>
                </a:lnTo>
                <a:lnTo>
                  <a:pt x="319802" y="4101785"/>
                </a:lnTo>
                <a:lnTo>
                  <a:pt x="323502" y="4050539"/>
                </a:lnTo>
                <a:lnTo>
                  <a:pt x="327027" y="3999194"/>
                </a:lnTo>
                <a:lnTo>
                  <a:pt x="330377" y="3947751"/>
                </a:lnTo>
                <a:lnTo>
                  <a:pt x="333553" y="3896211"/>
                </a:lnTo>
                <a:lnTo>
                  <a:pt x="336552" y="3844575"/>
                </a:lnTo>
                <a:lnTo>
                  <a:pt x="339374" y="3792843"/>
                </a:lnTo>
                <a:lnTo>
                  <a:pt x="342020" y="3741017"/>
                </a:lnTo>
                <a:lnTo>
                  <a:pt x="344487" y="3689098"/>
                </a:lnTo>
                <a:lnTo>
                  <a:pt x="346776" y="3637085"/>
                </a:lnTo>
                <a:lnTo>
                  <a:pt x="348885" y="3584981"/>
                </a:lnTo>
                <a:lnTo>
                  <a:pt x="350815" y="3532786"/>
                </a:lnTo>
                <a:lnTo>
                  <a:pt x="352563" y="3480501"/>
                </a:lnTo>
                <a:lnTo>
                  <a:pt x="354131" y="3428126"/>
                </a:lnTo>
                <a:lnTo>
                  <a:pt x="355517" y="3375663"/>
                </a:lnTo>
                <a:lnTo>
                  <a:pt x="356720" y="3323113"/>
                </a:lnTo>
                <a:lnTo>
                  <a:pt x="357739" y="3270476"/>
                </a:lnTo>
                <a:lnTo>
                  <a:pt x="358575" y="3217753"/>
                </a:lnTo>
                <a:lnTo>
                  <a:pt x="359226" y="3164945"/>
                </a:lnTo>
                <a:lnTo>
                  <a:pt x="359692" y="3112053"/>
                </a:lnTo>
                <a:lnTo>
                  <a:pt x="359973" y="3059078"/>
                </a:lnTo>
                <a:lnTo>
                  <a:pt x="359973" y="2952965"/>
                </a:lnTo>
                <a:lnTo>
                  <a:pt x="359692" y="2899990"/>
                </a:lnTo>
                <a:lnTo>
                  <a:pt x="359226" y="2847099"/>
                </a:lnTo>
                <a:lnTo>
                  <a:pt x="358575" y="2794292"/>
                </a:lnTo>
                <a:lnTo>
                  <a:pt x="357739" y="2741570"/>
                </a:lnTo>
                <a:lnTo>
                  <a:pt x="356720" y="2688933"/>
                </a:lnTo>
                <a:lnTo>
                  <a:pt x="355517" y="2636383"/>
                </a:lnTo>
                <a:lnTo>
                  <a:pt x="354131" y="2583920"/>
                </a:lnTo>
                <a:lnTo>
                  <a:pt x="352563" y="2531546"/>
                </a:lnTo>
                <a:lnTo>
                  <a:pt x="350815" y="2479261"/>
                </a:lnTo>
                <a:lnTo>
                  <a:pt x="348885" y="2427065"/>
                </a:lnTo>
                <a:lnTo>
                  <a:pt x="346776" y="2374961"/>
                </a:lnTo>
                <a:lnTo>
                  <a:pt x="344487" y="2322948"/>
                </a:lnTo>
                <a:lnTo>
                  <a:pt x="342020" y="2271028"/>
                </a:lnTo>
                <a:lnTo>
                  <a:pt x="339374" y="2219202"/>
                </a:lnTo>
                <a:lnTo>
                  <a:pt x="336552" y="2167470"/>
                </a:lnTo>
                <a:lnTo>
                  <a:pt x="333553" y="2115833"/>
                </a:lnTo>
                <a:lnTo>
                  <a:pt x="330377" y="2064292"/>
                </a:lnTo>
                <a:lnTo>
                  <a:pt x="327027" y="2012849"/>
                </a:lnTo>
                <a:lnTo>
                  <a:pt x="323502" y="1961503"/>
                </a:lnTo>
                <a:lnTo>
                  <a:pt x="319802" y="1910256"/>
                </a:lnTo>
                <a:lnTo>
                  <a:pt x="315930" y="1859109"/>
                </a:lnTo>
                <a:lnTo>
                  <a:pt x="311885" y="1808062"/>
                </a:lnTo>
                <a:lnTo>
                  <a:pt x="307668" y="1757116"/>
                </a:lnTo>
                <a:lnTo>
                  <a:pt x="303279" y="1706273"/>
                </a:lnTo>
                <a:lnTo>
                  <a:pt x="298720" y="1655533"/>
                </a:lnTo>
                <a:lnTo>
                  <a:pt x="293991" y="1604897"/>
                </a:lnTo>
                <a:lnTo>
                  <a:pt x="289092" y="1554366"/>
                </a:lnTo>
                <a:lnTo>
                  <a:pt x="284025" y="1503941"/>
                </a:lnTo>
                <a:lnTo>
                  <a:pt x="278790" y="1453622"/>
                </a:lnTo>
                <a:lnTo>
                  <a:pt x="273387" y="1403411"/>
                </a:lnTo>
                <a:lnTo>
                  <a:pt x="267818" y="1353308"/>
                </a:lnTo>
                <a:lnTo>
                  <a:pt x="262082" y="1303315"/>
                </a:lnTo>
                <a:lnTo>
                  <a:pt x="256181" y="1253431"/>
                </a:lnTo>
                <a:lnTo>
                  <a:pt x="250116" y="1203659"/>
                </a:lnTo>
                <a:lnTo>
                  <a:pt x="243886" y="1153999"/>
                </a:lnTo>
                <a:lnTo>
                  <a:pt x="237493" y="1104451"/>
                </a:lnTo>
                <a:lnTo>
                  <a:pt x="230938" y="1055017"/>
                </a:lnTo>
                <a:lnTo>
                  <a:pt x="224220" y="1005697"/>
                </a:lnTo>
                <a:lnTo>
                  <a:pt x="217341" y="956493"/>
                </a:lnTo>
                <a:lnTo>
                  <a:pt x="210301" y="907405"/>
                </a:lnTo>
                <a:lnTo>
                  <a:pt x="203101" y="858435"/>
                </a:lnTo>
                <a:lnTo>
                  <a:pt x="195741" y="809582"/>
                </a:lnTo>
                <a:lnTo>
                  <a:pt x="188223" y="760848"/>
                </a:lnTo>
                <a:lnTo>
                  <a:pt x="180547" y="712234"/>
                </a:lnTo>
                <a:lnTo>
                  <a:pt x="172713" y="663741"/>
                </a:lnTo>
                <a:lnTo>
                  <a:pt x="164723" y="615369"/>
                </a:lnTo>
                <a:lnTo>
                  <a:pt x="156576" y="567119"/>
                </a:lnTo>
                <a:lnTo>
                  <a:pt x="148274" y="518993"/>
                </a:lnTo>
                <a:lnTo>
                  <a:pt x="139818" y="470991"/>
                </a:lnTo>
                <a:lnTo>
                  <a:pt x="131207" y="423114"/>
                </a:lnTo>
                <a:lnTo>
                  <a:pt x="122442" y="375363"/>
                </a:lnTo>
                <a:lnTo>
                  <a:pt x="113525" y="327738"/>
                </a:lnTo>
                <a:lnTo>
                  <a:pt x="104456" y="280242"/>
                </a:lnTo>
                <a:lnTo>
                  <a:pt x="95235" y="232873"/>
                </a:lnTo>
                <a:lnTo>
                  <a:pt x="85864" y="185635"/>
                </a:lnTo>
                <a:lnTo>
                  <a:pt x="76342" y="138526"/>
                </a:lnTo>
                <a:lnTo>
                  <a:pt x="66671" y="91548"/>
                </a:lnTo>
                <a:lnTo>
                  <a:pt x="50996" y="34813"/>
                </a:lnTo>
                <a:lnTo>
                  <a:pt x="35697" y="0"/>
                </a:lnTo>
                <a:close/>
              </a:path>
            </a:pathLst>
          </a:custGeom>
          <a:solidFill>
            <a:srgbClr val="0F3A93"/>
          </a:solidFill>
        </p:spPr>
        <p:txBody>
          <a:bodyPr wrap="square" lIns="0" tIns="0" rIns="0" bIns="0" rtlCol="0"/>
          <a:lstStyle/>
          <a:p>
            <a:pPr marL="0" marR="0" lvl="0" indent="0" algn="l" defTabSz="1042250" rtl="0" eaLnBrk="1" fontAlgn="auto" latinLnBrk="0" hangingPunct="1">
              <a:lnSpc>
                <a:spcPct val="100000"/>
              </a:lnSpc>
              <a:spcBef>
                <a:spcPts val="0"/>
              </a:spcBef>
              <a:spcAft>
                <a:spcPts val="0"/>
              </a:spcAft>
              <a:buClrTx/>
              <a:buSzTx/>
              <a:buFont typeface="Wingdings" pitchFamily="2" charset="2"/>
              <a:buNone/>
              <a:tabLst/>
              <a:defRPr/>
            </a:pPr>
            <a:endParaRPr kumimoji="0" lang="fr-FR" sz="1824"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1" name="Rectangle 50">
            <a:extLst>
              <a:ext uri="{FF2B5EF4-FFF2-40B4-BE49-F238E27FC236}">
                <a16:creationId xmlns:a16="http://schemas.microsoft.com/office/drawing/2014/main" id="{3D9C8A78-10E2-795A-C028-71ECA691CFAC}"/>
              </a:ext>
            </a:extLst>
          </p:cNvPr>
          <p:cNvSpPr/>
          <p:nvPr/>
        </p:nvSpPr>
        <p:spPr>
          <a:xfrm>
            <a:off x="887790" y="4708394"/>
            <a:ext cx="5488078" cy="1409815"/>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a:extLst>
              <a:ext uri="{FF2B5EF4-FFF2-40B4-BE49-F238E27FC236}">
                <a16:creationId xmlns:a16="http://schemas.microsoft.com/office/drawing/2014/main" id="{9FD00E09-11E1-C4BF-EF4F-D2673B1C0EF7}"/>
              </a:ext>
            </a:extLst>
          </p:cNvPr>
          <p:cNvPicPr>
            <a:picLocks noChangeAspect="1"/>
          </p:cNvPicPr>
          <p:nvPr/>
        </p:nvPicPr>
        <p:blipFill rotWithShape="1">
          <a:blip r:embed="rId7"/>
          <a:srcRect b="-375"/>
          <a:stretch/>
        </p:blipFill>
        <p:spPr>
          <a:xfrm>
            <a:off x="823812" y="1240476"/>
            <a:ext cx="5725187" cy="2646256"/>
          </a:xfrm>
          <a:prstGeom prst="rect">
            <a:avLst/>
          </a:prstGeom>
        </p:spPr>
      </p:pic>
      <p:sp>
        <p:nvSpPr>
          <p:cNvPr id="26" name="Rectangle 25">
            <a:extLst>
              <a:ext uri="{FF2B5EF4-FFF2-40B4-BE49-F238E27FC236}">
                <a16:creationId xmlns:a16="http://schemas.microsoft.com/office/drawing/2014/main" id="{411B5A8E-9843-A2A5-70F6-74E09695D93A}"/>
              </a:ext>
            </a:extLst>
          </p:cNvPr>
          <p:cNvSpPr/>
          <p:nvPr/>
        </p:nvSpPr>
        <p:spPr>
          <a:xfrm>
            <a:off x="5755480" y="1629144"/>
            <a:ext cx="564357" cy="126727"/>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Oval 8">
            <a:extLst>
              <a:ext uri="{FF2B5EF4-FFF2-40B4-BE49-F238E27FC236}">
                <a16:creationId xmlns:a16="http://schemas.microsoft.com/office/drawing/2014/main" id="{53D5A631-C979-8B1C-A8DE-04C4AFE85986}"/>
              </a:ext>
            </a:extLst>
          </p:cNvPr>
          <p:cNvSpPr/>
          <p:nvPr/>
        </p:nvSpPr>
        <p:spPr>
          <a:xfrm>
            <a:off x="6371106" y="1584507"/>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1</a:t>
            </a:r>
          </a:p>
        </p:txBody>
      </p:sp>
      <p:sp>
        <p:nvSpPr>
          <p:cNvPr id="33" name="Rectangle 32">
            <a:extLst>
              <a:ext uri="{FF2B5EF4-FFF2-40B4-BE49-F238E27FC236}">
                <a16:creationId xmlns:a16="http://schemas.microsoft.com/office/drawing/2014/main" id="{57293ADB-0E7E-458E-9421-48394FACA630}"/>
              </a:ext>
            </a:extLst>
          </p:cNvPr>
          <p:cNvSpPr/>
          <p:nvPr/>
        </p:nvSpPr>
        <p:spPr>
          <a:xfrm>
            <a:off x="5811440" y="4323897"/>
            <a:ext cx="564357" cy="126727"/>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Oval 8">
            <a:extLst>
              <a:ext uri="{FF2B5EF4-FFF2-40B4-BE49-F238E27FC236}">
                <a16:creationId xmlns:a16="http://schemas.microsoft.com/office/drawing/2014/main" id="{395DD5D0-6170-FB57-9C07-0C2F99BAB252}"/>
              </a:ext>
            </a:extLst>
          </p:cNvPr>
          <p:cNvSpPr/>
          <p:nvPr/>
        </p:nvSpPr>
        <p:spPr>
          <a:xfrm>
            <a:off x="6427066" y="4279260"/>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2</a:t>
            </a:r>
          </a:p>
        </p:txBody>
      </p:sp>
      <p:sp>
        <p:nvSpPr>
          <p:cNvPr id="35" name="Oval 8">
            <a:extLst>
              <a:ext uri="{FF2B5EF4-FFF2-40B4-BE49-F238E27FC236}">
                <a16:creationId xmlns:a16="http://schemas.microsoft.com/office/drawing/2014/main" id="{4DFA3E61-95B9-B59E-98A4-19375C2FC1BB}"/>
              </a:ext>
            </a:extLst>
          </p:cNvPr>
          <p:cNvSpPr/>
          <p:nvPr/>
        </p:nvSpPr>
        <p:spPr>
          <a:xfrm>
            <a:off x="6981916" y="2235305"/>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2</a:t>
            </a:r>
          </a:p>
        </p:txBody>
      </p:sp>
      <p:sp>
        <p:nvSpPr>
          <p:cNvPr id="36" name="Oval 8">
            <a:extLst>
              <a:ext uri="{FF2B5EF4-FFF2-40B4-BE49-F238E27FC236}">
                <a16:creationId xmlns:a16="http://schemas.microsoft.com/office/drawing/2014/main" id="{13D0886B-67A2-5F54-D4D5-B4256AF79241}"/>
              </a:ext>
            </a:extLst>
          </p:cNvPr>
          <p:cNvSpPr/>
          <p:nvPr/>
        </p:nvSpPr>
        <p:spPr>
          <a:xfrm>
            <a:off x="6427066" y="5223989"/>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3</a:t>
            </a:r>
          </a:p>
        </p:txBody>
      </p:sp>
      <p:sp>
        <p:nvSpPr>
          <p:cNvPr id="43" name="Oval 8">
            <a:extLst>
              <a:ext uri="{FF2B5EF4-FFF2-40B4-BE49-F238E27FC236}">
                <a16:creationId xmlns:a16="http://schemas.microsoft.com/office/drawing/2014/main" id="{B92D81E3-DA1D-9CFA-BDF5-CAA5121A6A50}"/>
              </a:ext>
            </a:extLst>
          </p:cNvPr>
          <p:cNvSpPr/>
          <p:nvPr/>
        </p:nvSpPr>
        <p:spPr>
          <a:xfrm>
            <a:off x="6981916" y="2725989"/>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3</a:t>
            </a:r>
          </a:p>
        </p:txBody>
      </p:sp>
      <p:sp>
        <p:nvSpPr>
          <p:cNvPr id="37" name="TextBox 66">
            <a:extLst>
              <a:ext uri="{FF2B5EF4-FFF2-40B4-BE49-F238E27FC236}">
                <a16:creationId xmlns:a16="http://schemas.microsoft.com/office/drawing/2014/main" id="{3FB30CF6-7632-D2C2-B367-C07E5DD65950}"/>
              </a:ext>
            </a:extLst>
          </p:cNvPr>
          <p:cNvSpPr txBox="1"/>
          <p:nvPr/>
        </p:nvSpPr>
        <p:spPr>
          <a:xfrm>
            <a:off x="8967635" y="311838"/>
            <a:ext cx="972000" cy="339452"/>
          </a:xfrm>
          <a:prstGeom prst="rect">
            <a:avLst/>
          </a:prstGeom>
          <a:noFill/>
        </p:spPr>
        <p:txBody>
          <a:bodyPr wrap="square" lIns="0" rIns="0" rtlCol="0">
            <a:spAutoFit/>
          </a:bodyPr>
          <a:lstStyle>
            <a:defPPr>
              <a:defRPr lang="fr-FR"/>
            </a:defPPr>
            <a:lvl1pPr marR="0" lvl="0" indent="0" algn="ctr" fontAlgn="auto">
              <a:lnSpc>
                <a:spcPct val="80000"/>
              </a:lnSpc>
              <a:buClrTx/>
              <a:buSzTx/>
              <a:buFontTx/>
              <a:buNone/>
              <a:tabLst/>
              <a:defRPr kumimoji="0" sz="1000" b="1" i="0" u="none" strike="noStrike" cap="none" spc="0" normalizeH="0" baseline="0">
                <a:ln>
                  <a:noFill/>
                </a:ln>
                <a:solidFill>
                  <a:schemeClr val="tx2"/>
                </a:solidFill>
                <a:effectLst/>
                <a:uLnTx/>
                <a:uFillTx/>
                <a:latin typeface="Montserrat" panose="00000500000000000000" pitchFamily="2" charset="0"/>
              </a:defRPr>
            </a:lvl1pPr>
          </a:lstStyle>
          <a:p>
            <a:r>
              <a:rPr lang="fr-FR"/>
              <a:t>Registre des déchets</a:t>
            </a:r>
          </a:p>
        </p:txBody>
      </p:sp>
      <p:sp>
        <p:nvSpPr>
          <p:cNvPr id="38" name="Chevron 6">
            <a:extLst>
              <a:ext uri="{FF2B5EF4-FFF2-40B4-BE49-F238E27FC236}">
                <a16:creationId xmlns:a16="http://schemas.microsoft.com/office/drawing/2014/main" id="{10D5ABEE-542E-CC11-E63C-1F98BF94C747}"/>
              </a:ext>
            </a:extLst>
          </p:cNvPr>
          <p:cNvSpPr/>
          <p:nvPr/>
        </p:nvSpPr>
        <p:spPr>
          <a:xfrm>
            <a:off x="8967635" y="85597"/>
            <a:ext cx="972000" cy="216000"/>
          </a:xfrm>
          <a:prstGeom prst="homePlate">
            <a:avLst>
              <a:gd name="adj" fmla="val 23602"/>
            </a:avLst>
          </a:prstGeom>
          <a:solidFill>
            <a:schemeClr val="tx2"/>
          </a:solidFill>
          <a:ln w="12700" cap="flat" cmpd="sng" algn="ctr">
            <a:solidFill>
              <a:srgbClr val="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algn="ctr"/>
            <a:endParaRPr lang="fr-FR" sz="1400" b="1">
              <a:solidFill>
                <a:srgbClr val="0F3A93"/>
              </a:solidFill>
              <a:effectLst>
                <a:glow>
                  <a:scrgbClr r="0" g="0" b="0"/>
                </a:glow>
              </a:effectLst>
              <a:latin typeface="Montserrat" panose="00000500000000000000" pitchFamily="2" charset="0"/>
            </a:endParaRPr>
          </a:p>
        </p:txBody>
      </p:sp>
      <p:sp>
        <p:nvSpPr>
          <p:cNvPr id="39" name="Oval 13">
            <a:extLst>
              <a:ext uri="{FF2B5EF4-FFF2-40B4-BE49-F238E27FC236}">
                <a16:creationId xmlns:a16="http://schemas.microsoft.com/office/drawing/2014/main" id="{15132818-CF8F-DE3B-8034-1E5E7E63B90B}"/>
              </a:ext>
            </a:extLst>
          </p:cNvPr>
          <p:cNvSpPr>
            <a:spLocks/>
          </p:cNvSpPr>
          <p:nvPr/>
        </p:nvSpPr>
        <p:spPr>
          <a:xfrm>
            <a:off x="9309635" y="67597"/>
            <a:ext cx="288000" cy="252000"/>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defRPr/>
            </a:pPr>
            <a:r>
              <a:rPr lang="fr-FR" sz="1400" b="1">
                <a:solidFill>
                  <a:schemeClr val="tx2"/>
                </a:solidFill>
                <a:latin typeface="Montserrat" panose="00000500000000000000" pitchFamily="2" charset="0"/>
              </a:rPr>
              <a:t>1.1</a:t>
            </a:r>
          </a:p>
        </p:txBody>
      </p:sp>
      <p:sp>
        <p:nvSpPr>
          <p:cNvPr id="40" name="TextBox 69">
            <a:extLst>
              <a:ext uri="{FF2B5EF4-FFF2-40B4-BE49-F238E27FC236}">
                <a16:creationId xmlns:a16="http://schemas.microsoft.com/office/drawing/2014/main" id="{CBAB307E-17D6-F242-0FF7-AC790551C2B8}"/>
              </a:ext>
            </a:extLst>
          </p:cNvPr>
          <p:cNvSpPr txBox="1"/>
          <p:nvPr/>
        </p:nvSpPr>
        <p:spPr>
          <a:xfrm>
            <a:off x="9948396" y="311838"/>
            <a:ext cx="972000" cy="339452"/>
          </a:xfrm>
          <a:prstGeom prst="rect">
            <a:avLst/>
          </a:prstGeom>
          <a:noFill/>
        </p:spPr>
        <p:txBody>
          <a:bodyPr wrap="square" lIns="72000" rIns="72000" rtlCol="0">
            <a:spAutoFit/>
          </a:bodyPr>
          <a:lstStyle>
            <a:defPPr>
              <a:defRPr lang="fr-FR"/>
            </a:defPPr>
            <a:lvl1pPr marR="0" lvl="0" indent="0" algn="ctr" fontAlgn="auto">
              <a:lnSpc>
                <a:spcPct val="80000"/>
              </a:lnSpc>
              <a:buClrTx/>
              <a:buSzTx/>
              <a:buFontTx/>
              <a:buNone/>
              <a:tabLst/>
              <a:defRPr kumimoji="0" sz="1000" b="1" i="0" u="none" strike="noStrike" cap="none" spc="0" normalizeH="0" baseline="0">
                <a:ln>
                  <a:noFill/>
                </a:ln>
                <a:solidFill>
                  <a:srgbClr val="0F3A93"/>
                </a:solidFill>
                <a:effectLst/>
                <a:uLnTx/>
                <a:uFillTx/>
                <a:latin typeface="Montserrat" panose="00000500000000000000" pitchFamily="2" charset="0"/>
              </a:defRPr>
            </a:lvl1pPr>
          </a:lstStyle>
          <a:p>
            <a:r>
              <a:rPr lang="fr-FR"/>
              <a:t>Validation Ecominéro</a:t>
            </a:r>
          </a:p>
        </p:txBody>
      </p:sp>
      <p:sp>
        <p:nvSpPr>
          <p:cNvPr id="41" name="Chevron 7">
            <a:extLst>
              <a:ext uri="{FF2B5EF4-FFF2-40B4-BE49-F238E27FC236}">
                <a16:creationId xmlns:a16="http://schemas.microsoft.com/office/drawing/2014/main" id="{04986F96-49BC-F509-C8EE-CA71277A56C4}"/>
              </a:ext>
            </a:extLst>
          </p:cNvPr>
          <p:cNvSpPr/>
          <p:nvPr/>
        </p:nvSpPr>
        <p:spPr>
          <a:xfrm>
            <a:off x="9948396" y="85597"/>
            <a:ext cx="972000" cy="216000"/>
          </a:xfrm>
          <a:prstGeom prst="chevron">
            <a:avLst>
              <a:gd name="adj" fmla="val 20000"/>
            </a:avLst>
          </a:prstGeom>
          <a:solidFill>
            <a:srgbClr val="0F3A93"/>
          </a:solidFill>
          <a:ln w="12700" cap="flat" cmpd="sng" algn="ctr">
            <a:solidFill>
              <a:srgbClr val="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algn="ctr"/>
            <a:endParaRPr lang="fr-FR" sz="1400" b="1">
              <a:solidFill>
                <a:srgbClr val="0F3A93"/>
              </a:solidFill>
              <a:effectLst>
                <a:glow>
                  <a:scrgbClr r="0" g="0" b="0"/>
                </a:glow>
              </a:effectLst>
              <a:latin typeface="Montserrat" panose="00000500000000000000" pitchFamily="2" charset="0"/>
            </a:endParaRPr>
          </a:p>
        </p:txBody>
      </p:sp>
      <p:sp>
        <p:nvSpPr>
          <p:cNvPr id="42" name="Oval 14">
            <a:extLst>
              <a:ext uri="{FF2B5EF4-FFF2-40B4-BE49-F238E27FC236}">
                <a16:creationId xmlns:a16="http://schemas.microsoft.com/office/drawing/2014/main" id="{E08EFF4D-12F5-B29A-B067-B67C7F525DB4}"/>
              </a:ext>
            </a:extLst>
          </p:cNvPr>
          <p:cNvSpPr>
            <a:spLocks/>
          </p:cNvSpPr>
          <p:nvPr/>
        </p:nvSpPr>
        <p:spPr>
          <a:xfrm>
            <a:off x="10275996" y="67597"/>
            <a:ext cx="316800" cy="252000"/>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defRPr/>
            </a:pPr>
            <a:r>
              <a:rPr lang="fr-FR" sz="1400" b="1">
                <a:solidFill>
                  <a:srgbClr val="0F3A93"/>
                </a:solidFill>
                <a:latin typeface="Montserrat" panose="00000500000000000000" pitchFamily="2" charset="0"/>
              </a:rPr>
              <a:t>1.2</a:t>
            </a:r>
          </a:p>
        </p:txBody>
      </p:sp>
    </p:spTree>
    <p:extLst>
      <p:ext uri="{BB962C8B-B14F-4D97-AF65-F5344CB8AC3E}">
        <p14:creationId xmlns:p14="http://schemas.microsoft.com/office/powerpoint/2010/main" val="42230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t 13" hidden="1">
            <a:extLst>
              <a:ext uri="{FF2B5EF4-FFF2-40B4-BE49-F238E27FC236}">
                <a16:creationId xmlns:a16="http://schemas.microsoft.com/office/drawing/2014/main" id="{545C559A-5BFD-4BD9-9FA8-1C1CB81DB8F0}"/>
              </a:ext>
            </a:extLst>
          </p:cNvPr>
          <p:cNvGraphicFramePr>
            <a:graphicFrameLocks noChangeAspect="1"/>
          </p:cNvGraphicFramePr>
          <p:nvPr>
            <p:custDataLst>
              <p:tags r:id="rId1"/>
            </p:custDataLst>
          </p:nvPr>
        </p:nvGraphicFramePr>
        <p:xfrm>
          <a:off x="3419" y="3619"/>
          <a:ext cx="1811" cy="1811"/>
        </p:xfrm>
        <a:graphic>
          <a:graphicData uri="http://schemas.openxmlformats.org/presentationml/2006/ole">
            <mc:AlternateContent xmlns:mc="http://schemas.openxmlformats.org/markup-compatibility/2006">
              <mc:Choice xmlns:v="urn:schemas-microsoft-com:vml" Requires="v">
                <p:oleObj name="Diapositive think-cell" r:id="rId4" imgW="473" imgH="473" progId="TCLayout.ActiveDocument.1">
                  <p:embed/>
                </p:oleObj>
              </mc:Choice>
              <mc:Fallback>
                <p:oleObj name="Diapositive think-cell" r:id="rId4" imgW="473" imgH="473" progId="TCLayout.ActiveDocument.1">
                  <p:embed/>
                  <p:pic>
                    <p:nvPicPr>
                      <p:cNvPr id="14" name="Objet 13" hidden="1">
                        <a:extLst>
                          <a:ext uri="{FF2B5EF4-FFF2-40B4-BE49-F238E27FC236}">
                            <a16:creationId xmlns:a16="http://schemas.microsoft.com/office/drawing/2014/main" id="{545C559A-5BFD-4BD9-9FA8-1C1CB81DB8F0}"/>
                          </a:ext>
                        </a:extLst>
                      </p:cNvPr>
                      <p:cNvPicPr/>
                      <p:nvPr/>
                    </p:nvPicPr>
                    <p:blipFill>
                      <a:blip r:embed="rId5"/>
                      <a:stretch>
                        <a:fillRect/>
                      </a:stretch>
                    </p:blipFill>
                    <p:spPr>
                      <a:xfrm>
                        <a:off x="3419" y="3619"/>
                        <a:ext cx="1811" cy="1811"/>
                      </a:xfrm>
                      <a:prstGeom prst="rect">
                        <a:avLst/>
                      </a:prstGeom>
                    </p:spPr>
                  </p:pic>
                </p:oleObj>
              </mc:Fallback>
            </mc:AlternateContent>
          </a:graphicData>
        </a:graphic>
      </p:graphicFrame>
      <p:pic>
        <p:nvPicPr>
          <p:cNvPr id="23" name="Image 22">
            <a:extLst>
              <a:ext uri="{FF2B5EF4-FFF2-40B4-BE49-F238E27FC236}">
                <a16:creationId xmlns:a16="http://schemas.microsoft.com/office/drawing/2014/main" id="{8AB0A008-0F83-9952-4330-208210C165D5}"/>
              </a:ext>
            </a:extLst>
          </p:cNvPr>
          <p:cNvPicPr>
            <a:picLocks noChangeAspect="1"/>
          </p:cNvPicPr>
          <p:nvPr/>
        </p:nvPicPr>
        <p:blipFill rotWithShape="1">
          <a:blip r:embed="rId6"/>
          <a:srcRect b="13567"/>
          <a:stretch/>
        </p:blipFill>
        <p:spPr>
          <a:xfrm>
            <a:off x="905480" y="3247190"/>
            <a:ext cx="5741710" cy="2413237"/>
          </a:xfrm>
          <a:prstGeom prst="rect">
            <a:avLst/>
          </a:prstGeom>
        </p:spPr>
      </p:pic>
      <p:pic>
        <p:nvPicPr>
          <p:cNvPr id="28" name="Image 27" descr="Une image contenant texte, capture d’écran, conception&#10;&#10;Description générée automatiquement">
            <a:extLst>
              <a:ext uri="{FF2B5EF4-FFF2-40B4-BE49-F238E27FC236}">
                <a16:creationId xmlns:a16="http://schemas.microsoft.com/office/drawing/2014/main" id="{A015B04D-C327-89D4-BF5B-1F36C7622A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8223" y="5758447"/>
            <a:ext cx="5741710" cy="825989"/>
          </a:xfrm>
          <a:prstGeom prst="rect">
            <a:avLst/>
          </a:prstGeom>
        </p:spPr>
      </p:pic>
      <p:pic>
        <p:nvPicPr>
          <p:cNvPr id="34" name="Image 33">
            <a:extLst>
              <a:ext uri="{FF2B5EF4-FFF2-40B4-BE49-F238E27FC236}">
                <a16:creationId xmlns:a16="http://schemas.microsoft.com/office/drawing/2014/main" id="{78D355C7-D9FA-F78E-52B2-6EC20D23F0A3}"/>
              </a:ext>
            </a:extLst>
          </p:cNvPr>
          <p:cNvPicPr>
            <a:picLocks noChangeAspect="1"/>
          </p:cNvPicPr>
          <p:nvPr/>
        </p:nvPicPr>
        <p:blipFill rotWithShape="1">
          <a:blip r:embed="rId8"/>
          <a:srcRect t="72970"/>
          <a:stretch/>
        </p:blipFill>
        <p:spPr>
          <a:xfrm>
            <a:off x="934642" y="1077283"/>
            <a:ext cx="5746597" cy="546893"/>
          </a:xfrm>
          <a:prstGeom prst="rect">
            <a:avLst/>
          </a:prstGeom>
        </p:spPr>
      </p:pic>
      <p:sp>
        <p:nvSpPr>
          <p:cNvPr id="7" name="object 65">
            <a:extLst>
              <a:ext uri="{FF2B5EF4-FFF2-40B4-BE49-F238E27FC236}">
                <a16:creationId xmlns:a16="http://schemas.microsoft.com/office/drawing/2014/main" id="{4CB3BA3A-B644-4EF6-A081-7A9E159CBD1C}"/>
              </a:ext>
            </a:extLst>
          </p:cNvPr>
          <p:cNvSpPr/>
          <p:nvPr/>
        </p:nvSpPr>
        <p:spPr>
          <a:xfrm>
            <a:off x="823812" y="536031"/>
            <a:ext cx="136038" cy="410286"/>
          </a:xfrm>
          <a:custGeom>
            <a:avLst/>
            <a:gdLst/>
            <a:ahLst/>
            <a:cxnLst/>
            <a:rect l="l" t="t" r="r" b="b"/>
            <a:pathLst>
              <a:path w="119380" h="360044">
                <a:moveTo>
                  <a:pt x="18204" y="0"/>
                </a:moveTo>
                <a:lnTo>
                  <a:pt x="9377" y="2195"/>
                </a:lnTo>
                <a:lnTo>
                  <a:pt x="2998" y="8016"/>
                </a:lnTo>
                <a:lnTo>
                  <a:pt x="16" y="16091"/>
                </a:lnTo>
                <a:lnTo>
                  <a:pt x="1376" y="25044"/>
                </a:lnTo>
                <a:lnTo>
                  <a:pt x="14982" y="61562"/>
                </a:lnTo>
                <a:lnTo>
                  <a:pt x="24954" y="99693"/>
                </a:lnTo>
                <a:lnTo>
                  <a:pt x="31087" y="139231"/>
                </a:lnTo>
                <a:lnTo>
                  <a:pt x="33177" y="179971"/>
                </a:lnTo>
                <a:lnTo>
                  <a:pt x="31085" y="220722"/>
                </a:lnTo>
                <a:lnTo>
                  <a:pt x="24947" y="260273"/>
                </a:lnTo>
                <a:lnTo>
                  <a:pt x="14971" y="298415"/>
                </a:lnTo>
                <a:lnTo>
                  <a:pt x="1363" y="334937"/>
                </a:lnTo>
                <a:lnTo>
                  <a:pt x="0" y="343870"/>
                </a:lnTo>
                <a:lnTo>
                  <a:pt x="2959" y="351932"/>
                </a:lnTo>
                <a:lnTo>
                  <a:pt x="9302" y="357761"/>
                </a:lnTo>
                <a:lnTo>
                  <a:pt x="18089" y="359994"/>
                </a:lnTo>
                <a:lnTo>
                  <a:pt x="79748" y="359867"/>
                </a:lnTo>
                <a:lnTo>
                  <a:pt x="102118" y="308205"/>
                </a:lnTo>
                <a:lnTo>
                  <a:pt x="111583" y="266680"/>
                </a:lnTo>
                <a:lnTo>
                  <a:pt x="117387" y="223879"/>
                </a:lnTo>
                <a:lnTo>
                  <a:pt x="119359" y="179971"/>
                </a:lnTo>
                <a:lnTo>
                  <a:pt x="117369" y="136144"/>
                </a:lnTo>
                <a:lnTo>
                  <a:pt x="111518" y="93416"/>
                </a:lnTo>
                <a:lnTo>
                  <a:pt x="101984" y="51957"/>
                </a:lnTo>
                <a:lnTo>
                  <a:pt x="88943" y="11938"/>
                </a:lnTo>
                <a:lnTo>
                  <a:pt x="79595" y="431"/>
                </a:lnTo>
                <a:lnTo>
                  <a:pt x="18204" y="0"/>
                </a:lnTo>
                <a:close/>
              </a:path>
            </a:pathLst>
          </a:custGeom>
          <a:solidFill>
            <a:srgbClr val="47BC54"/>
          </a:solidFill>
        </p:spPr>
        <p:txBody>
          <a:bodyPr wrap="square" lIns="0" tIns="0" rIns="0" bIns="0" rtlCol="0"/>
          <a:lstStyle/>
          <a:p>
            <a:pPr defTabSz="1041993">
              <a:defRPr/>
            </a:pPr>
            <a:endParaRPr lang="fr-FR" sz="1596">
              <a:solidFill>
                <a:prstClr val="black"/>
              </a:solidFill>
              <a:latin typeface="Montserrat" panose="00000500000000000000" pitchFamily="2"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56D1257D-EB8B-48F2-9E80-575AB201AAB5}"/>
              </a:ext>
            </a:extLst>
          </p:cNvPr>
          <p:cNvSpPr>
            <a:spLocks noGrp="1"/>
          </p:cNvSpPr>
          <p:nvPr>
            <p:ph type="sldNum" sz="quarter" idx="7"/>
          </p:nvPr>
        </p:nvSpPr>
        <p:spPr>
          <a:xfrm>
            <a:off x="11582400" y="6518340"/>
            <a:ext cx="404490" cy="175501"/>
          </a:xfrm>
          <a:prstGeom prst="rect">
            <a:avLst/>
          </a:prstGeom>
        </p:spPr>
        <p:txBody>
          <a:bodyPr wrap="square" lIns="0" tIns="0" rIns="0" bIns="0">
            <a:spAutoFit/>
          </a:bodyPr>
          <a:lstStyle>
            <a:defPPr>
              <a:defRPr lang="fr-FR"/>
            </a:defPPr>
            <a:lvl1pPr marL="0" algn="r" defTabSz="1042552" rtl="0" eaLnBrk="1" latinLnBrk="0" hangingPunct="1">
              <a:defRPr sz="1140" kern="1200">
                <a:solidFill>
                  <a:schemeClr val="tx1">
                    <a:tint val="75000"/>
                  </a:schemeClr>
                </a:solidFill>
                <a:latin typeface="Montserrat" panose="00000500000000000000" pitchFamily="2" charset="0"/>
                <a:ea typeface="+mn-ea"/>
                <a:cs typeface="+mn-cs"/>
              </a:defRPr>
            </a:lvl1pPr>
            <a:lvl2pPr marL="521275" algn="l" defTabSz="1042552" rtl="0" eaLnBrk="1" latinLnBrk="0" hangingPunct="1">
              <a:defRPr sz="2052" kern="1200">
                <a:solidFill>
                  <a:schemeClr val="tx1"/>
                </a:solidFill>
                <a:latin typeface="+mn-lt"/>
                <a:ea typeface="+mn-ea"/>
                <a:cs typeface="+mn-cs"/>
              </a:defRPr>
            </a:lvl2pPr>
            <a:lvl3pPr marL="1042552" algn="l" defTabSz="1042552" rtl="0" eaLnBrk="1" latinLnBrk="0" hangingPunct="1">
              <a:defRPr sz="2052" kern="1200">
                <a:solidFill>
                  <a:schemeClr val="tx1"/>
                </a:solidFill>
                <a:latin typeface="+mn-lt"/>
                <a:ea typeface="+mn-ea"/>
                <a:cs typeface="+mn-cs"/>
              </a:defRPr>
            </a:lvl3pPr>
            <a:lvl4pPr marL="1563829" algn="l" defTabSz="1042552" rtl="0" eaLnBrk="1" latinLnBrk="0" hangingPunct="1">
              <a:defRPr sz="2052" kern="1200">
                <a:solidFill>
                  <a:schemeClr val="tx1"/>
                </a:solidFill>
                <a:latin typeface="+mn-lt"/>
                <a:ea typeface="+mn-ea"/>
                <a:cs typeface="+mn-cs"/>
              </a:defRPr>
            </a:lvl4pPr>
            <a:lvl5pPr marL="2085105" algn="l" defTabSz="1042552" rtl="0" eaLnBrk="1" latinLnBrk="0" hangingPunct="1">
              <a:defRPr sz="2052" kern="1200">
                <a:solidFill>
                  <a:schemeClr val="tx1"/>
                </a:solidFill>
                <a:latin typeface="+mn-lt"/>
                <a:ea typeface="+mn-ea"/>
                <a:cs typeface="+mn-cs"/>
              </a:defRPr>
            </a:lvl5pPr>
            <a:lvl6pPr marL="2606381" algn="l" defTabSz="1042552" rtl="0" eaLnBrk="1" latinLnBrk="0" hangingPunct="1">
              <a:defRPr sz="2052" kern="1200">
                <a:solidFill>
                  <a:schemeClr val="tx1"/>
                </a:solidFill>
                <a:latin typeface="+mn-lt"/>
                <a:ea typeface="+mn-ea"/>
                <a:cs typeface="+mn-cs"/>
              </a:defRPr>
            </a:lvl6pPr>
            <a:lvl7pPr marL="3127658" algn="l" defTabSz="1042552" rtl="0" eaLnBrk="1" latinLnBrk="0" hangingPunct="1">
              <a:defRPr sz="2052" kern="1200">
                <a:solidFill>
                  <a:schemeClr val="tx1"/>
                </a:solidFill>
                <a:latin typeface="+mn-lt"/>
                <a:ea typeface="+mn-ea"/>
                <a:cs typeface="+mn-cs"/>
              </a:defRPr>
            </a:lvl7pPr>
            <a:lvl8pPr marL="3648933" algn="l" defTabSz="1042552" rtl="0" eaLnBrk="1" latinLnBrk="0" hangingPunct="1">
              <a:defRPr sz="2052" kern="1200">
                <a:solidFill>
                  <a:schemeClr val="tx1"/>
                </a:solidFill>
                <a:latin typeface="+mn-lt"/>
                <a:ea typeface="+mn-ea"/>
                <a:cs typeface="+mn-cs"/>
              </a:defRPr>
            </a:lvl8pPr>
            <a:lvl9pPr marL="4170210" algn="l" defTabSz="1042552" rtl="0" eaLnBrk="1" latinLnBrk="0" hangingPunct="1">
              <a:defRPr sz="2052" kern="1200">
                <a:solidFill>
                  <a:schemeClr val="tx1"/>
                </a:solidFill>
                <a:latin typeface="+mn-lt"/>
                <a:ea typeface="+mn-ea"/>
                <a:cs typeface="+mn-cs"/>
              </a:defRPr>
            </a:lvl9pPr>
          </a:lstStyle>
          <a:p>
            <a:pPr defTabSz="1042250">
              <a:defRPr/>
            </a:pPr>
            <a:fld id="{B6F15528-21DE-4FAA-801E-634DDDAF4B2B}" type="slidenum">
              <a:rPr lang="fr-FR" smtClean="0"/>
              <a:pPr defTabSz="1042250">
                <a:defRPr/>
              </a:pPr>
              <a:t>12</a:t>
            </a:fld>
            <a:endParaRPr lang="fr-FR" sz="1026">
              <a:solidFill>
                <a:prstClr val="black">
                  <a:tint val="75000"/>
                </a:prstClr>
              </a:solidFill>
            </a:endParaRPr>
          </a:p>
        </p:txBody>
      </p:sp>
      <p:sp>
        <p:nvSpPr>
          <p:cNvPr id="49" name="object 10">
            <a:extLst>
              <a:ext uri="{FF2B5EF4-FFF2-40B4-BE49-F238E27FC236}">
                <a16:creationId xmlns:a16="http://schemas.microsoft.com/office/drawing/2014/main" id="{B16ED014-BA73-040E-6A6A-61A27D1E3813}"/>
              </a:ext>
            </a:extLst>
          </p:cNvPr>
          <p:cNvSpPr txBox="1">
            <a:spLocks/>
          </p:cNvSpPr>
          <p:nvPr/>
        </p:nvSpPr>
        <p:spPr>
          <a:xfrm>
            <a:off x="1067173" y="564447"/>
            <a:ext cx="10671734" cy="350545"/>
          </a:xfrm>
          <a:prstGeom prst="rect">
            <a:avLst/>
          </a:prstGeom>
        </p:spPr>
        <p:txBody>
          <a:bodyPr vert="horz" wrap="square" lIns="0" tIns="0" rIns="0" bIns="0" rtlCol="0" anchor="ctr" anchorCtr="0">
            <a:spAutoFit/>
          </a:bodyPr>
          <a:lstStyle>
            <a:lvl1pPr algn="l" defTabSz="986902" rtl="0" eaLnBrk="1" latinLnBrk="0" hangingPunct="1">
              <a:spcBef>
                <a:spcPct val="0"/>
              </a:spcBef>
              <a:buNone/>
              <a:defRPr sz="2105" b="1" kern="0" cap="none" spc="0" baseline="0">
                <a:ln>
                  <a:noFill/>
                </a:ln>
                <a:solidFill>
                  <a:schemeClr val="tx2"/>
                </a:solidFill>
                <a:effectLst/>
                <a:latin typeface="Arial" panose="020B0604020202020204" pitchFamily="34" charset="0"/>
                <a:ea typeface="+mj-ea"/>
                <a:cs typeface="Arial" panose="020B0604020202020204" pitchFamily="34" charset="0"/>
              </a:defRPr>
            </a:lvl1pPr>
          </a:lstStyle>
          <a:p>
            <a:pPr marL="0" lvl="5" defTabSz="913499">
              <a:buClr>
                <a:srgbClr val="C1B5B9"/>
              </a:buClr>
              <a:buSzPct val="77000"/>
              <a:defRPr/>
            </a:pPr>
            <a:r>
              <a:rPr lang="fr-FR" sz="2278" b="1" kern="0">
                <a:solidFill>
                  <a:srgbClr val="003196"/>
                </a:solidFill>
                <a:latin typeface="Montserrat" panose="00000500000000000000" pitchFamily="2" charset="0"/>
                <a:cs typeface="Arial" panose="020B0604020202020204" pitchFamily="34" charset="0"/>
              </a:rPr>
              <a:t>Etape 1.2 – Validation de votre déclaration par Ecominéro (2 / 2) </a:t>
            </a:r>
            <a:endParaRPr lang="fr-FR" sz="1823" kern="0">
              <a:solidFill>
                <a:srgbClr val="D9D9D9">
                  <a:lumMod val="75000"/>
                </a:srgbClr>
              </a:solidFill>
              <a:latin typeface="Montserrat" panose="00000500000000000000" pitchFamily="2" charset="0"/>
              <a:cs typeface="Arial" panose="020B0604020202020204" pitchFamily="34" charset="0"/>
            </a:endParaRPr>
          </a:p>
        </p:txBody>
      </p:sp>
      <p:sp>
        <p:nvSpPr>
          <p:cNvPr id="5" name="TextBox 15">
            <a:extLst>
              <a:ext uri="{FF2B5EF4-FFF2-40B4-BE49-F238E27FC236}">
                <a16:creationId xmlns:a16="http://schemas.microsoft.com/office/drawing/2014/main" id="{2E7F38DD-1048-9A60-B05C-5DA85934ED84}"/>
              </a:ext>
            </a:extLst>
          </p:cNvPr>
          <p:cNvSpPr txBox="1"/>
          <p:nvPr/>
        </p:nvSpPr>
        <p:spPr>
          <a:xfrm rot="10800000" flipH="1" flipV="1">
            <a:off x="7020023" y="1240476"/>
            <a:ext cx="4881134" cy="5113366"/>
          </a:xfrm>
          <a:prstGeom prst="rect">
            <a:avLst/>
          </a:prstGeom>
          <a:noFill/>
        </p:spPr>
        <p:txBody>
          <a:bodyPr wrap="square" lIns="36000" tIns="0" rIns="36000" bIns="0" rtlCol="0">
            <a:noAutofit/>
          </a:bodyPr>
          <a:lstStyle/>
          <a:p>
            <a:r>
              <a:rPr lang="fr-FR" sz="1100">
                <a:latin typeface="Montserrat" panose="00000500000000000000" pitchFamily="2" charset="0"/>
              </a:rPr>
              <a:t>Lorsque la déclaration a été validée par Ecominéro, le bon à facturer (BAF) est envoyé par mail</a:t>
            </a:r>
          </a:p>
          <a:p>
            <a:endParaRPr lang="fr-FR" sz="1100">
              <a:latin typeface="Montserrat" panose="00000500000000000000" pitchFamily="2" charset="0"/>
            </a:endParaRPr>
          </a:p>
          <a:p>
            <a:pPr marL="228600" indent="-228600">
              <a:buFont typeface="+mj-lt"/>
              <a:buAutoNum type="arabicPeriod"/>
            </a:pPr>
            <a:r>
              <a:rPr lang="fr-FR" sz="1100">
                <a:latin typeface="Montserrat" panose="00000500000000000000" pitchFamily="2" charset="0"/>
              </a:rPr>
              <a:t>Visualisez le BAF en allant en bas de la fiche de votre site </a:t>
            </a:r>
            <a:r>
              <a:rPr lang="fr-FR" sz="1100" b="1">
                <a:latin typeface="Montserrat" panose="00000500000000000000" pitchFamily="2" charset="0"/>
              </a:rPr>
              <a:t>OU</a:t>
            </a:r>
            <a:r>
              <a:rPr lang="fr-FR" sz="1100">
                <a:latin typeface="Montserrat" panose="00000500000000000000" pitchFamily="2" charset="0"/>
              </a:rPr>
              <a:t> </a:t>
            </a:r>
          </a:p>
          <a:p>
            <a:r>
              <a:rPr lang="fr-FR" sz="1100">
                <a:latin typeface="Montserrat" panose="00000500000000000000" pitchFamily="2" charset="0"/>
              </a:rPr>
              <a:t>      Cliquez sur les 3 barres horizontales en haut à gauche &gt; Financier</a:t>
            </a:r>
          </a:p>
          <a:p>
            <a:r>
              <a:rPr lang="fr-FR" sz="1100">
                <a:latin typeface="Montserrat" panose="00000500000000000000" pitchFamily="2" charset="0"/>
              </a:rPr>
              <a:t>      &gt; Factures &gt; Bons à facturer</a:t>
            </a:r>
          </a:p>
          <a:p>
            <a:endParaRPr lang="fr-FR" sz="1100">
              <a:latin typeface="Montserrat" panose="00000500000000000000" pitchFamily="2" charset="0"/>
            </a:endParaRPr>
          </a:p>
          <a:p>
            <a:pPr marL="228600" indent="-228600">
              <a:buFont typeface="+mj-lt"/>
              <a:buAutoNum type="arabicPeriod"/>
            </a:pPr>
            <a:endParaRPr lang="fr-FR" sz="1100">
              <a:latin typeface="Montserrat" panose="00000500000000000000" pitchFamily="2" charset="0"/>
            </a:endParaRPr>
          </a:p>
          <a:p>
            <a:pPr marL="228600" indent="-228600">
              <a:spcAft>
                <a:spcPts val="600"/>
              </a:spcAft>
              <a:buFont typeface="+mj-lt"/>
              <a:buAutoNum type="arabicPeriod"/>
            </a:pPr>
            <a:r>
              <a:rPr lang="fr-FR" sz="1100">
                <a:latin typeface="Montserrat" panose="00000500000000000000" pitchFamily="2" charset="0"/>
              </a:rPr>
              <a:t>Envoyez votre facture à l’adresse email </a:t>
            </a:r>
            <a:r>
              <a:rPr lang="fr-FR" sz="1100">
                <a:latin typeface="Montserrat" panose="00000500000000000000" pitchFamily="2" charset="0"/>
                <a:hlinkClick r:id="rId9"/>
              </a:rPr>
              <a:t>factures@ecominero.fr</a:t>
            </a:r>
            <a:r>
              <a:rPr lang="fr-FR" sz="1100">
                <a:latin typeface="Montserrat" panose="00000500000000000000" pitchFamily="2" charset="0"/>
              </a:rPr>
              <a:t> afin d’obtenir le paiement des lignes de déchets acceptées par Ecominéro</a:t>
            </a:r>
          </a:p>
          <a:p>
            <a:pPr marL="685800" lvl="1" indent="-228600">
              <a:spcAft>
                <a:spcPts val="600"/>
              </a:spcAft>
              <a:buFont typeface="+mj-lt"/>
              <a:buAutoNum type="arabicPeriod"/>
            </a:pPr>
            <a:r>
              <a:rPr lang="fr-FR" sz="1100">
                <a:latin typeface="Montserrat" panose="00000500000000000000" pitchFamily="2" charset="0"/>
              </a:rPr>
              <a:t>Veuillez indiquer le numéro du BAF sur votre facture. Vous pouvez indiquer plusieurs numéros de BAF afin d’effectuer une seule facture </a:t>
            </a:r>
          </a:p>
          <a:p>
            <a:pPr marL="685800" lvl="1" indent="-228600">
              <a:spcAft>
                <a:spcPts val="600"/>
              </a:spcAft>
              <a:buFont typeface="+mj-lt"/>
              <a:buAutoNum type="arabicPeriod"/>
            </a:pPr>
            <a:r>
              <a:rPr lang="fr-FR" sz="1100">
                <a:latin typeface="Montserrat" panose="00000500000000000000" pitchFamily="2" charset="0"/>
              </a:rPr>
              <a:t>Veuillez envoyer une facture avec le montant exact indiqué sur le BAF</a:t>
            </a:r>
          </a:p>
          <a:p>
            <a:pPr marL="228600" indent="-228600">
              <a:buAutoNum type="alphaLcPeriod"/>
            </a:pPr>
            <a:endParaRPr lang="fr-FR" sz="1100">
              <a:latin typeface="Montserrat" panose="00000500000000000000" pitchFamily="2" charset="0"/>
            </a:endParaRPr>
          </a:p>
        </p:txBody>
      </p:sp>
      <p:sp>
        <p:nvSpPr>
          <p:cNvPr id="9" name="Oval 8">
            <a:extLst>
              <a:ext uri="{FF2B5EF4-FFF2-40B4-BE49-F238E27FC236}">
                <a16:creationId xmlns:a16="http://schemas.microsoft.com/office/drawing/2014/main" id="{2AF30AFC-DCBA-A65C-FE4F-DD14A1F60A1F}"/>
              </a:ext>
            </a:extLst>
          </p:cNvPr>
          <p:cNvSpPr/>
          <p:nvPr/>
        </p:nvSpPr>
        <p:spPr>
          <a:xfrm>
            <a:off x="6679409" y="1400585"/>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4</a:t>
            </a:r>
          </a:p>
        </p:txBody>
      </p:sp>
      <p:sp>
        <p:nvSpPr>
          <p:cNvPr id="24" name="object 3">
            <a:extLst>
              <a:ext uri="{FF2B5EF4-FFF2-40B4-BE49-F238E27FC236}">
                <a16:creationId xmlns:a16="http://schemas.microsoft.com/office/drawing/2014/main" id="{75443927-2D2C-E9FB-B1C3-341683431E36}"/>
              </a:ext>
            </a:extLst>
          </p:cNvPr>
          <p:cNvSpPr/>
          <p:nvPr/>
        </p:nvSpPr>
        <p:spPr>
          <a:xfrm>
            <a:off x="1610" y="1811"/>
            <a:ext cx="410394" cy="6852933"/>
          </a:xfrm>
          <a:custGeom>
            <a:avLst/>
            <a:gdLst/>
            <a:ahLst/>
            <a:cxnLst/>
            <a:rect l="l" t="t" r="r" b="b"/>
            <a:pathLst>
              <a:path w="360045" h="6012180">
                <a:moveTo>
                  <a:pt x="35697" y="0"/>
                </a:moveTo>
                <a:lnTo>
                  <a:pt x="0" y="0"/>
                </a:lnTo>
                <a:lnTo>
                  <a:pt x="0" y="6012002"/>
                </a:lnTo>
                <a:lnTo>
                  <a:pt x="35714" y="6012002"/>
                </a:lnTo>
                <a:lnTo>
                  <a:pt x="50996" y="5977240"/>
                </a:lnTo>
                <a:lnTo>
                  <a:pt x="66671" y="5920518"/>
                </a:lnTo>
                <a:lnTo>
                  <a:pt x="76342" y="5873537"/>
                </a:lnTo>
                <a:lnTo>
                  <a:pt x="85864" y="5826425"/>
                </a:lnTo>
                <a:lnTo>
                  <a:pt x="95235" y="5779183"/>
                </a:lnTo>
                <a:lnTo>
                  <a:pt x="104456" y="5731811"/>
                </a:lnTo>
                <a:lnTo>
                  <a:pt x="113525" y="5684312"/>
                </a:lnTo>
                <a:lnTo>
                  <a:pt x="122442" y="5636685"/>
                </a:lnTo>
                <a:lnTo>
                  <a:pt x="131207" y="5588931"/>
                </a:lnTo>
                <a:lnTo>
                  <a:pt x="139818" y="5541052"/>
                </a:lnTo>
                <a:lnTo>
                  <a:pt x="148274" y="5493048"/>
                </a:lnTo>
                <a:lnTo>
                  <a:pt x="156576" y="5444920"/>
                </a:lnTo>
                <a:lnTo>
                  <a:pt x="164723" y="5396669"/>
                </a:lnTo>
                <a:lnTo>
                  <a:pt x="172713" y="5348296"/>
                </a:lnTo>
                <a:lnTo>
                  <a:pt x="180547" y="5299801"/>
                </a:lnTo>
                <a:lnTo>
                  <a:pt x="188223" y="5251186"/>
                </a:lnTo>
                <a:lnTo>
                  <a:pt x="195741" y="5202452"/>
                </a:lnTo>
                <a:lnTo>
                  <a:pt x="203101" y="5153598"/>
                </a:lnTo>
                <a:lnTo>
                  <a:pt x="210301" y="5104627"/>
                </a:lnTo>
                <a:lnTo>
                  <a:pt x="217341" y="5055539"/>
                </a:lnTo>
                <a:lnTo>
                  <a:pt x="224220" y="5006335"/>
                </a:lnTo>
                <a:lnTo>
                  <a:pt x="230938" y="4957015"/>
                </a:lnTo>
                <a:lnTo>
                  <a:pt x="237493" y="4907581"/>
                </a:lnTo>
                <a:lnTo>
                  <a:pt x="243886" y="4858033"/>
                </a:lnTo>
                <a:lnTo>
                  <a:pt x="250116" y="4808373"/>
                </a:lnTo>
                <a:lnTo>
                  <a:pt x="256181" y="4758601"/>
                </a:lnTo>
                <a:lnTo>
                  <a:pt x="262082" y="4708718"/>
                </a:lnTo>
                <a:lnTo>
                  <a:pt x="267818" y="4658725"/>
                </a:lnTo>
                <a:lnTo>
                  <a:pt x="273387" y="4608623"/>
                </a:lnTo>
                <a:lnTo>
                  <a:pt x="278790" y="4558412"/>
                </a:lnTo>
                <a:lnTo>
                  <a:pt x="284025" y="4508094"/>
                </a:lnTo>
                <a:lnTo>
                  <a:pt x="289092" y="4457669"/>
                </a:lnTo>
                <a:lnTo>
                  <a:pt x="293991" y="4407139"/>
                </a:lnTo>
                <a:lnTo>
                  <a:pt x="298720" y="4356504"/>
                </a:lnTo>
                <a:lnTo>
                  <a:pt x="303279" y="4305765"/>
                </a:lnTo>
                <a:lnTo>
                  <a:pt x="307668" y="4254922"/>
                </a:lnTo>
                <a:lnTo>
                  <a:pt x="311885" y="4203978"/>
                </a:lnTo>
                <a:lnTo>
                  <a:pt x="315930" y="4152932"/>
                </a:lnTo>
                <a:lnTo>
                  <a:pt x="319802" y="4101785"/>
                </a:lnTo>
                <a:lnTo>
                  <a:pt x="323502" y="4050539"/>
                </a:lnTo>
                <a:lnTo>
                  <a:pt x="327027" y="3999194"/>
                </a:lnTo>
                <a:lnTo>
                  <a:pt x="330377" y="3947751"/>
                </a:lnTo>
                <a:lnTo>
                  <a:pt x="333553" y="3896211"/>
                </a:lnTo>
                <a:lnTo>
                  <a:pt x="336552" y="3844575"/>
                </a:lnTo>
                <a:lnTo>
                  <a:pt x="339374" y="3792843"/>
                </a:lnTo>
                <a:lnTo>
                  <a:pt x="342020" y="3741017"/>
                </a:lnTo>
                <a:lnTo>
                  <a:pt x="344487" y="3689098"/>
                </a:lnTo>
                <a:lnTo>
                  <a:pt x="346776" y="3637085"/>
                </a:lnTo>
                <a:lnTo>
                  <a:pt x="348885" y="3584981"/>
                </a:lnTo>
                <a:lnTo>
                  <a:pt x="350815" y="3532786"/>
                </a:lnTo>
                <a:lnTo>
                  <a:pt x="352563" y="3480501"/>
                </a:lnTo>
                <a:lnTo>
                  <a:pt x="354131" y="3428126"/>
                </a:lnTo>
                <a:lnTo>
                  <a:pt x="355517" y="3375663"/>
                </a:lnTo>
                <a:lnTo>
                  <a:pt x="356720" y="3323113"/>
                </a:lnTo>
                <a:lnTo>
                  <a:pt x="357739" y="3270476"/>
                </a:lnTo>
                <a:lnTo>
                  <a:pt x="358575" y="3217753"/>
                </a:lnTo>
                <a:lnTo>
                  <a:pt x="359226" y="3164945"/>
                </a:lnTo>
                <a:lnTo>
                  <a:pt x="359692" y="3112053"/>
                </a:lnTo>
                <a:lnTo>
                  <a:pt x="359973" y="3059078"/>
                </a:lnTo>
                <a:lnTo>
                  <a:pt x="359973" y="2952965"/>
                </a:lnTo>
                <a:lnTo>
                  <a:pt x="359692" y="2899990"/>
                </a:lnTo>
                <a:lnTo>
                  <a:pt x="359226" y="2847099"/>
                </a:lnTo>
                <a:lnTo>
                  <a:pt x="358575" y="2794292"/>
                </a:lnTo>
                <a:lnTo>
                  <a:pt x="357739" y="2741570"/>
                </a:lnTo>
                <a:lnTo>
                  <a:pt x="356720" y="2688933"/>
                </a:lnTo>
                <a:lnTo>
                  <a:pt x="355517" y="2636383"/>
                </a:lnTo>
                <a:lnTo>
                  <a:pt x="354131" y="2583920"/>
                </a:lnTo>
                <a:lnTo>
                  <a:pt x="352563" y="2531546"/>
                </a:lnTo>
                <a:lnTo>
                  <a:pt x="350815" y="2479261"/>
                </a:lnTo>
                <a:lnTo>
                  <a:pt x="348885" y="2427065"/>
                </a:lnTo>
                <a:lnTo>
                  <a:pt x="346776" y="2374961"/>
                </a:lnTo>
                <a:lnTo>
                  <a:pt x="344487" y="2322948"/>
                </a:lnTo>
                <a:lnTo>
                  <a:pt x="342020" y="2271028"/>
                </a:lnTo>
                <a:lnTo>
                  <a:pt x="339374" y="2219202"/>
                </a:lnTo>
                <a:lnTo>
                  <a:pt x="336552" y="2167470"/>
                </a:lnTo>
                <a:lnTo>
                  <a:pt x="333553" y="2115833"/>
                </a:lnTo>
                <a:lnTo>
                  <a:pt x="330377" y="2064292"/>
                </a:lnTo>
                <a:lnTo>
                  <a:pt x="327027" y="2012849"/>
                </a:lnTo>
                <a:lnTo>
                  <a:pt x="323502" y="1961503"/>
                </a:lnTo>
                <a:lnTo>
                  <a:pt x="319802" y="1910256"/>
                </a:lnTo>
                <a:lnTo>
                  <a:pt x="315930" y="1859109"/>
                </a:lnTo>
                <a:lnTo>
                  <a:pt x="311885" y="1808062"/>
                </a:lnTo>
                <a:lnTo>
                  <a:pt x="307668" y="1757116"/>
                </a:lnTo>
                <a:lnTo>
                  <a:pt x="303279" y="1706273"/>
                </a:lnTo>
                <a:lnTo>
                  <a:pt x="298720" y="1655533"/>
                </a:lnTo>
                <a:lnTo>
                  <a:pt x="293991" y="1604897"/>
                </a:lnTo>
                <a:lnTo>
                  <a:pt x="289092" y="1554366"/>
                </a:lnTo>
                <a:lnTo>
                  <a:pt x="284025" y="1503941"/>
                </a:lnTo>
                <a:lnTo>
                  <a:pt x="278790" y="1453622"/>
                </a:lnTo>
                <a:lnTo>
                  <a:pt x="273387" y="1403411"/>
                </a:lnTo>
                <a:lnTo>
                  <a:pt x="267818" y="1353308"/>
                </a:lnTo>
                <a:lnTo>
                  <a:pt x="262082" y="1303315"/>
                </a:lnTo>
                <a:lnTo>
                  <a:pt x="256181" y="1253431"/>
                </a:lnTo>
                <a:lnTo>
                  <a:pt x="250116" y="1203659"/>
                </a:lnTo>
                <a:lnTo>
                  <a:pt x="243886" y="1153999"/>
                </a:lnTo>
                <a:lnTo>
                  <a:pt x="237493" y="1104451"/>
                </a:lnTo>
                <a:lnTo>
                  <a:pt x="230938" y="1055017"/>
                </a:lnTo>
                <a:lnTo>
                  <a:pt x="224220" y="1005697"/>
                </a:lnTo>
                <a:lnTo>
                  <a:pt x="217341" y="956493"/>
                </a:lnTo>
                <a:lnTo>
                  <a:pt x="210301" y="907405"/>
                </a:lnTo>
                <a:lnTo>
                  <a:pt x="203101" y="858435"/>
                </a:lnTo>
                <a:lnTo>
                  <a:pt x="195741" y="809582"/>
                </a:lnTo>
                <a:lnTo>
                  <a:pt x="188223" y="760848"/>
                </a:lnTo>
                <a:lnTo>
                  <a:pt x="180547" y="712234"/>
                </a:lnTo>
                <a:lnTo>
                  <a:pt x="172713" y="663741"/>
                </a:lnTo>
                <a:lnTo>
                  <a:pt x="164723" y="615369"/>
                </a:lnTo>
                <a:lnTo>
                  <a:pt x="156576" y="567119"/>
                </a:lnTo>
                <a:lnTo>
                  <a:pt x="148274" y="518993"/>
                </a:lnTo>
                <a:lnTo>
                  <a:pt x="139818" y="470991"/>
                </a:lnTo>
                <a:lnTo>
                  <a:pt x="131207" y="423114"/>
                </a:lnTo>
                <a:lnTo>
                  <a:pt x="122442" y="375363"/>
                </a:lnTo>
                <a:lnTo>
                  <a:pt x="113525" y="327738"/>
                </a:lnTo>
                <a:lnTo>
                  <a:pt x="104456" y="280242"/>
                </a:lnTo>
                <a:lnTo>
                  <a:pt x="95235" y="232873"/>
                </a:lnTo>
                <a:lnTo>
                  <a:pt x="85864" y="185635"/>
                </a:lnTo>
                <a:lnTo>
                  <a:pt x="76342" y="138526"/>
                </a:lnTo>
                <a:lnTo>
                  <a:pt x="66671" y="91548"/>
                </a:lnTo>
                <a:lnTo>
                  <a:pt x="50996" y="34813"/>
                </a:lnTo>
                <a:lnTo>
                  <a:pt x="35697" y="0"/>
                </a:lnTo>
                <a:close/>
              </a:path>
            </a:pathLst>
          </a:custGeom>
          <a:solidFill>
            <a:srgbClr val="0F3A93"/>
          </a:solidFill>
        </p:spPr>
        <p:txBody>
          <a:bodyPr wrap="square" lIns="0" tIns="0" rIns="0" bIns="0" rtlCol="0"/>
          <a:lstStyle/>
          <a:p>
            <a:pPr marL="0" marR="0" lvl="0" indent="0" algn="l" defTabSz="1042250" rtl="0" eaLnBrk="1" fontAlgn="auto" latinLnBrk="0" hangingPunct="1">
              <a:lnSpc>
                <a:spcPct val="100000"/>
              </a:lnSpc>
              <a:spcBef>
                <a:spcPts val="0"/>
              </a:spcBef>
              <a:spcAft>
                <a:spcPts val="0"/>
              </a:spcAft>
              <a:buClrTx/>
              <a:buSzTx/>
              <a:buFont typeface="Wingdings" pitchFamily="2" charset="2"/>
              <a:buNone/>
              <a:tabLst/>
              <a:defRPr/>
            </a:pPr>
            <a:endParaRPr kumimoji="0" lang="fr-FR" sz="1824"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0" name="Rectangle 29">
            <a:extLst>
              <a:ext uri="{FF2B5EF4-FFF2-40B4-BE49-F238E27FC236}">
                <a16:creationId xmlns:a16="http://schemas.microsoft.com/office/drawing/2014/main" id="{5A356DBF-0DE0-3AE2-1446-7F67E4738A88}"/>
              </a:ext>
            </a:extLst>
          </p:cNvPr>
          <p:cNvSpPr/>
          <p:nvPr/>
        </p:nvSpPr>
        <p:spPr>
          <a:xfrm>
            <a:off x="2837656" y="5800504"/>
            <a:ext cx="1631950" cy="783932"/>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3297B890-1618-7127-63BA-195C54D19376}"/>
              </a:ext>
            </a:extLst>
          </p:cNvPr>
          <p:cNvSpPr/>
          <p:nvPr/>
        </p:nvSpPr>
        <p:spPr>
          <a:xfrm>
            <a:off x="2304538" y="5433565"/>
            <a:ext cx="1079218" cy="102394"/>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3" name="Image 42">
            <a:extLst>
              <a:ext uri="{FF2B5EF4-FFF2-40B4-BE49-F238E27FC236}">
                <a16:creationId xmlns:a16="http://schemas.microsoft.com/office/drawing/2014/main" id="{48164441-7EC7-C228-BAB6-81A87328E49E}"/>
              </a:ext>
            </a:extLst>
          </p:cNvPr>
          <p:cNvPicPr>
            <a:picLocks noChangeAspect="1"/>
          </p:cNvPicPr>
          <p:nvPr/>
        </p:nvPicPr>
        <p:blipFill rotWithShape="1">
          <a:blip r:embed="rId10"/>
          <a:srcRect t="59266" r="12977"/>
          <a:stretch/>
        </p:blipFill>
        <p:spPr>
          <a:xfrm>
            <a:off x="3562245" y="5308946"/>
            <a:ext cx="1634396" cy="170467"/>
          </a:xfrm>
          <a:prstGeom prst="rect">
            <a:avLst/>
          </a:prstGeom>
        </p:spPr>
      </p:pic>
      <p:sp>
        <p:nvSpPr>
          <p:cNvPr id="44" name="Rectangle 43">
            <a:extLst>
              <a:ext uri="{FF2B5EF4-FFF2-40B4-BE49-F238E27FC236}">
                <a16:creationId xmlns:a16="http://schemas.microsoft.com/office/drawing/2014/main" id="{EADC802E-854C-B87C-5FC4-C8AA1124C36D}"/>
              </a:ext>
            </a:extLst>
          </p:cNvPr>
          <p:cNvSpPr/>
          <p:nvPr/>
        </p:nvSpPr>
        <p:spPr>
          <a:xfrm>
            <a:off x="3585701" y="5308947"/>
            <a:ext cx="1610939" cy="146049"/>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 name="Connecteur droit avec flèche 44">
            <a:extLst>
              <a:ext uri="{FF2B5EF4-FFF2-40B4-BE49-F238E27FC236}">
                <a16:creationId xmlns:a16="http://schemas.microsoft.com/office/drawing/2014/main" id="{156C7497-7210-4A9F-FCB2-49A603F883BA}"/>
              </a:ext>
            </a:extLst>
          </p:cNvPr>
          <p:cNvCxnSpPr>
            <a:cxnSpLocks/>
            <a:stCxn id="35" idx="3"/>
            <a:endCxn id="44" idx="1"/>
          </p:cNvCxnSpPr>
          <p:nvPr/>
        </p:nvCxnSpPr>
        <p:spPr>
          <a:xfrm flipV="1">
            <a:off x="3383756" y="5381972"/>
            <a:ext cx="201945" cy="102790"/>
          </a:xfrm>
          <a:prstGeom prst="straightConnector1">
            <a:avLst/>
          </a:prstGeom>
          <a:ln w="19050">
            <a:solidFill>
              <a:srgbClr val="0F3A93"/>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94825829-DE6D-5058-AE05-5DE913D2121E}"/>
              </a:ext>
            </a:extLst>
          </p:cNvPr>
          <p:cNvSpPr/>
          <p:nvPr/>
        </p:nvSpPr>
        <p:spPr>
          <a:xfrm>
            <a:off x="4741657" y="1464459"/>
            <a:ext cx="1905533" cy="88252"/>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2" name="Groupe 51">
            <a:extLst>
              <a:ext uri="{FF2B5EF4-FFF2-40B4-BE49-F238E27FC236}">
                <a16:creationId xmlns:a16="http://schemas.microsoft.com/office/drawing/2014/main" id="{13C5A56F-E896-D3BE-DE62-73236BFA164C}"/>
              </a:ext>
            </a:extLst>
          </p:cNvPr>
          <p:cNvGrpSpPr/>
          <p:nvPr/>
        </p:nvGrpSpPr>
        <p:grpSpPr>
          <a:xfrm>
            <a:off x="7263214" y="3127417"/>
            <a:ext cx="502472" cy="246271"/>
            <a:chOff x="6283905" y="3069151"/>
            <a:chExt cx="440710" cy="216000"/>
          </a:xfrm>
        </p:grpSpPr>
        <p:sp>
          <p:nvSpPr>
            <p:cNvPr id="53" name="Oval 8">
              <a:extLst>
                <a:ext uri="{FF2B5EF4-FFF2-40B4-BE49-F238E27FC236}">
                  <a16:creationId xmlns:a16="http://schemas.microsoft.com/office/drawing/2014/main" id="{79FED0AD-3D0F-9188-9333-89C8C2C0B104}"/>
                </a:ext>
              </a:extLst>
            </p:cNvPr>
            <p:cNvSpPr/>
            <p:nvPr/>
          </p:nvSpPr>
          <p:spPr>
            <a:xfrm>
              <a:off x="6391098" y="3069151"/>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a:p>
          </p:txBody>
        </p:sp>
        <p:sp>
          <p:nvSpPr>
            <p:cNvPr id="54" name="Rectangle 53">
              <a:extLst>
                <a:ext uri="{FF2B5EF4-FFF2-40B4-BE49-F238E27FC236}">
                  <a16:creationId xmlns:a16="http://schemas.microsoft.com/office/drawing/2014/main" id="{668860FE-ECFD-119B-5B92-9C9B283ECE5D}"/>
                </a:ext>
              </a:extLst>
            </p:cNvPr>
            <p:cNvSpPr/>
            <p:nvPr/>
          </p:nvSpPr>
          <p:spPr>
            <a:xfrm>
              <a:off x="6283905" y="3069151"/>
              <a:ext cx="44071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t>5a</a:t>
              </a:r>
            </a:p>
          </p:txBody>
        </p:sp>
      </p:grpSp>
      <p:grpSp>
        <p:nvGrpSpPr>
          <p:cNvPr id="55" name="Groupe 54">
            <a:extLst>
              <a:ext uri="{FF2B5EF4-FFF2-40B4-BE49-F238E27FC236}">
                <a16:creationId xmlns:a16="http://schemas.microsoft.com/office/drawing/2014/main" id="{90B2C02C-3384-8D33-4B40-8DAD1273E348}"/>
              </a:ext>
            </a:extLst>
          </p:cNvPr>
          <p:cNvGrpSpPr/>
          <p:nvPr/>
        </p:nvGrpSpPr>
        <p:grpSpPr>
          <a:xfrm>
            <a:off x="7263214" y="3699747"/>
            <a:ext cx="502472" cy="246271"/>
            <a:chOff x="6283905" y="3069151"/>
            <a:chExt cx="440710" cy="216000"/>
          </a:xfrm>
        </p:grpSpPr>
        <p:sp>
          <p:nvSpPr>
            <p:cNvPr id="56" name="Oval 8">
              <a:extLst>
                <a:ext uri="{FF2B5EF4-FFF2-40B4-BE49-F238E27FC236}">
                  <a16:creationId xmlns:a16="http://schemas.microsoft.com/office/drawing/2014/main" id="{A18C022C-424A-B304-E0B2-E8B7E99145DA}"/>
                </a:ext>
              </a:extLst>
            </p:cNvPr>
            <p:cNvSpPr/>
            <p:nvPr/>
          </p:nvSpPr>
          <p:spPr>
            <a:xfrm>
              <a:off x="6391098" y="3069151"/>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a:p>
          </p:txBody>
        </p:sp>
        <p:sp>
          <p:nvSpPr>
            <p:cNvPr id="57" name="Rectangle 56">
              <a:extLst>
                <a:ext uri="{FF2B5EF4-FFF2-40B4-BE49-F238E27FC236}">
                  <a16:creationId xmlns:a16="http://schemas.microsoft.com/office/drawing/2014/main" id="{FE115097-CD60-A65E-9932-BE259168AEED}"/>
                </a:ext>
              </a:extLst>
            </p:cNvPr>
            <p:cNvSpPr/>
            <p:nvPr/>
          </p:nvSpPr>
          <p:spPr>
            <a:xfrm>
              <a:off x="6283905" y="3069151"/>
              <a:ext cx="44071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t>5b</a:t>
              </a:r>
            </a:p>
          </p:txBody>
        </p:sp>
      </p:grpSp>
      <p:grpSp>
        <p:nvGrpSpPr>
          <p:cNvPr id="58" name="Groupe 57">
            <a:extLst>
              <a:ext uri="{FF2B5EF4-FFF2-40B4-BE49-F238E27FC236}">
                <a16:creationId xmlns:a16="http://schemas.microsoft.com/office/drawing/2014/main" id="{5DCFD4C9-4DB5-2D02-44D7-3A8D050B90C1}"/>
              </a:ext>
            </a:extLst>
          </p:cNvPr>
          <p:cNvGrpSpPr/>
          <p:nvPr/>
        </p:nvGrpSpPr>
        <p:grpSpPr>
          <a:xfrm>
            <a:off x="5123894" y="5266240"/>
            <a:ext cx="502472" cy="246271"/>
            <a:chOff x="6283905" y="3069151"/>
            <a:chExt cx="440710" cy="216000"/>
          </a:xfrm>
        </p:grpSpPr>
        <p:sp>
          <p:nvSpPr>
            <p:cNvPr id="59" name="Oval 8">
              <a:extLst>
                <a:ext uri="{FF2B5EF4-FFF2-40B4-BE49-F238E27FC236}">
                  <a16:creationId xmlns:a16="http://schemas.microsoft.com/office/drawing/2014/main" id="{5539360E-3818-91AA-3B34-83663F8EA801}"/>
                </a:ext>
              </a:extLst>
            </p:cNvPr>
            <p:cNvSpPr/>
            <p:nvPr/>
          </p:nvSpPr>
          <p:spPr>
            <a:xfrm>
              <a:off x="6391098" y="3069151"/>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a:p>
          </p:txBody>
        </p:sp>
        <p:sp>
          <p:nvSpPr>
            <p:cNvPr id="60" name="Rectangle 59">
              <a:extLst>
                <a:ext uri="{FF2B5EF4-FFF2-40B4-BE49-F238E27FC236}">
                  <a16:creationId xmlns:a16="http://schemas.microsoft.com/office/drawing/2014/main" id="{3DFFA770-31E2-F7F4-024A-8CA5C82DB028}"/>
                </a:ext>
              </a:extLst>
            </p:cNvPr>
            <p:cNvSpPr/>
            <p:nvPr/>
          </p:nvSpPr>
          <p:spPr>
            <a:xfrm>
              <a:off x="6283905" y="3069151"/>
              <a:ext cx="44071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t>5a</a:t>
              </a:r>
            </a:p>
          </p:txBody>
        </p:sp>
      </p:grpSp>
      <p:grpSp>
        <p:nvGrpSpPr>
          <p:cNvPr id="61" name="Groupe 60">
            <a:extLst>
              <a:ext uri="{FF2B5EF4-FFF2-40B4-BE49-F238E27FC236}">
                <a16:creationId xmlns:a16="http://schemas.microsoft.com/office/drawing/2014/main" id="{6BA70616-C22F-0DA6-CFF4-B0D5C8E8E397}"/>
              </a:ext>
            </a:extLst>
          </p:cNvPr>
          <p:cNvGrpSpPr/>
          <p:nvPr/>
        </p:nvGrpSpPr>
        <p:grpSpPr>
          <a:xfrm>
            <a:off x="4395130" y="6091531"/>
            <a:ext cx="502472" cy="246271"/>
            <a:chOff x="6283905" y="3069151"/>
            <a:chExt cx="440710" cy="216000"/>
          </a:xfrm>
        </p:grpSpPr>
        <p:sp>
          <p:nvSpPr>
            <p:cNvPr id="62" name="Oval 8">
              <a:extLst>
                <a:ext uri="{FF2B5EF4-FFF2-40B4-BE49-F238E27FC236}">
                  <a16:creationId xmlns:a16="http://schemas.microsoft.com/office/drawing/2014/main" id="{257A346B-5067-0BF9-654B-8B3F8486980B}"/>
                </a:ext>
              </a:extLst>
            </p:cNvPr>
            <p:cNvSpPr/>
            <p:nvPr/>
          </p:nvSpPr>
          <p:spPr>
            <a:xfrm>
              <a:off x="6391098" y="3069151"/>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a:p>
          </p:txBody>
        </p:sp>
        <p:sp>
          <p:nvSpPr>
            <p:cNvPr id="63" name="Rectangle 62">
              <a:extLst>
                <a:ext uri="{FF2B5EF4-FFF2-40B4-BE49-F238E27FC236}">
                  <a16:creationId xmlns:a16="http://schemas.microsoft.com/office/drawing/2014/main" id="{5A79FCDD-48A5-7B95-A237-1FF66889B3DE}"/>
                </a:ext>
              </a:extLst>
            </p:cNvPr>
            <p:cNvSpPr/>
            <p:nvPr/>
          </p:nvSpPr>
          <p:spPr>
            <a:xfrm>
              <a:off x="6283905" y="3069151"/>
              <a:ext cx="44071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t>5b</a:t>
              </a:r>
            </a:p>
          </p:txBody>
        </p:sp>
      </p:grpSp>
      <p:sp>
        <p:nvSpPr>
          <p:cNvPr id="64" name="Oval 8">
            <a:extLst>
              <a:ext uri="{FF2B5EF4-FFF2-40B4-BE49-F238E27FC236}">
                <a16:creationId xmlns:a16="http://schemas.microsoft.com/office/drawing/2014/main" id="{B3AFCFA7-DF7B-3911-486D-5ADBC12C5C34}"/>
              </a:ext>
            </a:extLst>
          </p:cNvPr>
          <p:cNvSpPr/>
          <p:nvPr/>
        </p:nvSpPr>
        <p:spPr>
          <a:xfrm>
            <a:off x="6968754" y="2575286"/>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5</a:t>
            </a:r>
          </a:p>
        </p:txBody>
      </p:sp>
      <p:sp>
        <p:nvSpPr>
          <p:cNvPr id="65" name="Oval 8">
            <a:extLst>
              <a:ext uri="{FF2B5EF4-FFF2-40B4-BE49-F238E27FC236}">
                <a16:creationId xmlns:a16="http://schemas.microsoft.com/office/drawing/2014/main" id="{553E0B57-1BB6-431E-7B08-142075622B27}"/>
              </a:ext>
            </a:extLst>
          </p:cNvPr>
          <p:cNvSpPr/>
          <p:nvPr/>
        </p:nvSpPr>
        <p:spPr>
          <a:xfrm>
            <a:off x="6968754" y="1707996"/>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4</a:t>
            </a:r>
          </a:p>
        </p:txBody>
      </p:sp>
      <p:pic>
        <p:nvPicPr>
          <p:cNvPr id="17" name="Image 16">
            <a:extLst>
              <a:ext uri="{FF2B5EF4-FFF2-40B4-BE49-F238E27FC236}">
                <a16:creationId xmlns:a16="http://schemas.microsoft.com/office/drawing/2014/main" id="{A2E97A45-8598-BA76-743D-4CB5193226E8}"/>
              </a:ext>
            </a:extLst>
          </p:cNvPr>
          <p:cNvPicPr>
            <a:picLocks noChangeAspect="1"/>
          </p:cNvPicPr>
          <p:nvPr/>
        </p:nvPicPr>
        <p:blipFill rotWithShape="1">
          <a:blip r:embed="rId11"/>
          <a:srcRect b="44950"/>
          <a:stretch/>
        </p:blipFill>
        <p:spPr>
          <a:xfrm>
            <a:off x="934642" y="1732077"/>
            <a:ext cx="5737575" cy="1317697"/>
          </a:xfrm>
          <a:prstGeom prst="rect">
            <a:avLst/>
          </a:prstGeom>
        </p:spPr>
      </p:pic>
      <p:sp>
        <p:nvSpPr>
          <p:cNvPr id="19" name="Rectangle 18">
            <a:extLst>
              <a:ext uri="{FF2B5EF4-FFF2-40B4-BE49-F238E27FC236}">
                <a16:creationId xmlns:a16="http://schemas.microsoft.com/office/drawing/2014/main" id="{10D031E6-F175-9926-2C17-C31CD1F7B9A7}"/>
              </a:ext>
            </a:extLst>
          </p:cNvPr>
          <p:cNvSpPr/>
          <p:nvPr/>
        </p:nvSpPr>
        <p:spPr>
          <a:xfrm>
            <a:off x="1234077" y="2367111"/>
            <a:ext cx="601868" cy="130819"/>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val 8">
            <a:extLst>
              <a:ext uri="{FF2B5EF4-FFF2-40B4-BE49-F238E27FC236}">
                <a16:creationId xmlns:a16="http://schemas.microsoft.com/office/drawing/2014/main" id="{B22F36F4-0DA3-60E7-12E7-302D15C34ECD}"/>
              </a:ext>
            </a:extLst>
          </p:cNvPr>
          <p:cNvSpPr/>
          <p:nvPr/>
        </p:nvSpPr>
        <p:spPr>
          <a:xfrm>
            <a:off x="1873365" y="2322006"/>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4</a:t>
            </a:r>
          </a:p>
        </p:txBody>
      </p:sp>
      <p:sp>
        <p:nvSpPr>
          <p:cNvPr id="16" name="source">
            <a:extLst>
              <a:ext uri="{FF2B5EF4-FFF2-40B4-BE49-F238E27FC236}">
                <a16:creationId xmlns:a16="http://schemas.microsoft.com/office/drawing/2014/main" id="{DAC55689-955F-95FE-2F1A-576207D0CC40}"/>
              </a:ext>
            </a:extLst>
          </p:cNvPr>
          <p:cNvSpPr txBox="1"/>
          <p:nvPr/>
        </p:nvSpPr>
        <p:spPr>
          <a:xfrm>
            <a:off x="1219200" y="6377940"/>
            <a:ext cx="9753599" cy="411480"/>
          </a:xfrm>
          <a:prstGeom prst="rect">
            <a:avLst/>
          </a:prstGeom>
          <a:noFill/>
        </p:spPr>
        <p:txBody>
          <a:bodyPr vert="horz" lIns="54000" tIns="46800" rIns="54000" bIns="46800" rtlCol="0" anchor="ctr">
            <a:noAutofit/>
          </a:bodyPr>
          <a:lstStyle/>
          <a:p>
            <a:pPr algn="r"/>
            <a:r>
              <a:rPr lang="fr-FR" sz="1000" i="1">
                <a:solidFill>
                  <a:schemeClr val="accent2"/>
                </a:solidFill>
                <a:latin typeface="Arial" panose="020B0604020202020204" pitchFamily="34" charset="0"/>
              </a:rPr>
              <a:t>Source : </a:t>
            </a:r>
          </a:p>
        </p:txBody>
      </p:sp>
      <p:sp>
        <p:nvSpPr>
          <p:cNvPr id="21" name="TextBox 66">
            <a:extLst>
              <a:ext uri="{FF2B5EF4-FFF2-40B4-BE49-F238E27FC236}">
                <a16:creationId xmlns:a16="http://schemas.microsoft.com/office/drawing/2014/main" id="{3C465BF2-4D88-D0F3-2DF4-AD6919C92E94}"/>
              </a:ext>
            </a:extLst>
          </p:cNvPr>
          <p:cNvSpPr txBox="1"/>
          <p:nvPr/>
        </p:nvSpPr>
        <p:spPr>
          <a:xfrm>
            <a:off x="8967635" y="311838"/>
            <a:ext cx="972000" cy="339452"/>
          </a:xfrm>
          <a:prstGeom prst="rect">
            <a:avLst/>
          </a:prstGeom>
          <a:noFill/>
        </p:spPr>
        <p:txBody>
          <a:bodyPr wrap="square" lIns="0" rIns="0" rtlCol="0">
            <a:spAutoFit/>
          </a:bodyPr>
          <a:lstStyle>
            <a:defPPr>
              <a:defRPr lang="fr-FR"/>
            </a:defPPr>
            <a:lvl1pPr marR="0" lvl="0" indent="0" algn="ctr" fontAlgn="auto">
              <a:lnSpc>
                <a:spcPct val="80000"/>
              </a:lnSpc>
              <a:buClrTx/>
              <a:buSzTx/>
              <a:buFontTx/>
              <a:buNone/>
              <a:tabLst/>
              <a:defRPr kumimoji="0" sz="1000" b="1" i="0" u="none" strike="noStrike" cap="none" spc="0" normalizeH="0" baseline="0">
                <a:ln>
                  <a:noFill/>
                </a:ln>
                <a:solidFill>
                  <a:schemeClr val="tx2"/>
                </a:solidFill>
                <a:effectLst/>
                <a:uLnTx/>
                <a:uFillTx/>
                <a:latin typeface="Montserrat" panose="00000500000000000000" pitchFamily="2" charset="0"/>
              </a:defRPr>
            </a:lvl1pPr>
          </a:lstStyle>
          <a:p>
            <a:r>
              <a:rPr lang="fr-FR"/>
              <a:t>Registre des déchets</a:t>
            </a:r>
          </a:p>
        </p:txBody>
      </p:sp>
      <p:sp>
        <p:nvSpPr>
          <p:cNvPr id="22" name="Chevron 6">
            <a:extLst>
              <a:ext uri="{FF2B5EF4-FFF2-40B4-BE49-F238E27FC236}">
                <a16:creationId xmlns:a16="http://schemas.microsoft.com/office/drawing/2014/main" id="{79DE8114-47FD-B0A9-E702-585A6F27D071}"/>
              </a:ext>
            </a:extLst>
          </p:cNvPr>
          <p:cNvSpPr/>
          <p:nvPr/>
        </p:nvSpPr>
        <p:spPr>
          <a:xfrm>
            <a:off x="8967635" y="85597"/>
            <a:ext cx="972000" cy="216000"/>
          </a:xfrm>
          <a:prstGeom prst="homePlate">
            <a:avLst>
              <a:gd name="adj" fmla="val 23602"/>
            </a:avLst>
          </a:prstGeom>
          <a:solidFill>
            <a:schemeClr val="tx2"/>
          </a:solidFill>
          <a:ln w="12700" cap="flat" cmpd="sng" algn="ctr">
            <a:solidFill>
              <a:srgbClr val="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algn="ctr"/>
            <a:endParaRPr lang="fr-FR" sz="1400" b="1">
              <a:solidFill>
                <a:srgbClr val="0F3A93"/>
              </a:solidFill>
              <a:effectLst>
                <a:glow>
                  <a:scrgbClr r="0" g="0" b="0"/>
                </a:glow>
              </a:effectLst>
              <a:latin typeface="Montserrat" panose="00000500000000000000" pitchFamily="2" charset="0"/>
            </a:endParaRPr>
          </a:p>
        </p:txBody>
      </p:sp>
      <p:sp>
        <p:nvSpPr>
          <p:cNvPr id="25" name="Oval 13">
            <a:extLst>
              <a:ext uri="{FF2B5EF4-FFF2-40B4-BE49-F238E27FC236}">
                <a16:creationId xmlns:a16="http://schemas.microsoft.com/office/drawing/2014/main" id="{F48077BF-1AA8-A424-0868-B1319C341D57}"/>
              </a:ext>
            </a:extLst>
          </p:cNvPr>
          <p:cNvSpPr>
            <a:spLocks/>
          </p:cNvSpPr>
          <p:nvPr/>
        </p:nvSpPr>
        <p:spPr>
          <a:xfrm>
            <a:off x="9309635" y="67597"/>
            <a:ext cx="288000" cy="252000"/>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defRPr/>
            </a:pPr>
            <a:r>
              <a:rPr lang="fr-FR" sz="1400" b="1">
                <a:solidFill>
                  <a:schemeClr val="tx2"/>
                </a:solidFill>
                <a:latin typeface="Montserrat" panose="00000500000000000000" pitchFamily="2" charset="0"/>
              </a:rPr>
              <a:t>1.1</a:t>
            </a:r>
          </a:p>
        </p:txBody>
      </p:sp>
      <p:sp>
        <p:nvSpPr>
          <p:cNvPr id="26" name="TextBox 69">
            <a:extLst>
              <a:ext uri="{FF2B5EF4-FFF2-40B4-BE49-F238E27FC236}">
                <a16:creationId xmlns:a16="http://schemas.microsoft.com/office/drawing/2014/main" id="{AE87AADC-7601-BFBC-92DA-BF32E85D1D5C}"/>
              </a:ext>
            </a:extLst>
          </p:cNvPr>
          <p:cNvSpPr txBox="1"/>
          <p:nvPr/>
        </p:nvSpPr>
        <p:spPr>
          <a:xfrm>
            <a:off x="9948396" y="311838"/>
            <a:ext cx="972000" cy="339452"/>
          </a:xfrm>
          <a:prstGeom prst="rect">
            <a:avLst/>
          </a:prstGeom>
          <a:noFill/>
        </p:spPr>
        <p:txBody>
          <a:bodyPr wrap="square" lIns="72000" rIns="72000" rtlCol="0">
            <a:spAutoFit/>
          </a:bodyPr>
          <a:lstStyle>
            <a:defPPr>
              <a:defRPr lang="fr-FR"/>
            </a:defPPr>
            <a:lvl1pPr marR="0" lvl="0" indent="0" algn="ctr" fontAlgn="auto">
              <a:lnSpc>
                <a:spcPct val="80000"/>
              </a:lnSpc>
              <a:buClrTx/>
              <a:buSzTx/>
              <a:buFontTx/>
              <a:buNone/>
              <a:tabLst/>
              <a:defRPr kumimoji="0" sz="1000" b="1" i="0" u="none" strike="noStrike" cap="none" spc="0" normalizeH="0" baseline="0">
                <a:ln>
                  <a:noFill/>
                </a:ln>
                <a:solidFill>
                  <a:srgbClr val="0F3A93"/>
                </a:solidFill>
                <a:effectLst/>
                <a:uLnTx/>
                <a:uFillTx/>
                <a:latin typeface="Montserrat" panose="00000500000000000000" pitchFamily="2" charset="0"/>
              </a:defRPr>
            </a:lvl1pPr>
          </a:lstStyle>
          <a:p>
            <a:r>
              <a:rPr lang="fr-FR"/>
              <a:t>Validation Ecominéro</a:t>
            </a:r>
          </a:p>
        </p:txBody>
      </p:sp>
      <p:sp>
        <p:nvSpPr>
          <p:cNvPr id="27" name="Chevron 7">
            <a:extLst>
              <a:ext uri="{FF2B5EF4-FFF2-40B4-BE49-F238E27FC236}">
                <a16:creationId xmlns:a16="http://schemas.microsoft.com/office/drawing/2014/main" id="{D3968C27-767D-C134-7983-46B34D8F92EF}"/>
              </a:ext>
            </a:extLst>
          </p:cNvPr>
          <p:cNvSpPr/>
          <p:nvPr/>
        </p:nvSpPr>
        <p:spPr>
          <a:xfrm>
            <a:off x="9948396" y="85597"/>
            <a:ext cx="972000" cy="216000"/>
          </a:xfrm>
          <a:prstGeom prst="chevron">
            <a:avLst>
              <a:gd name="adj" fmla="val 20000"/>
            </a:avLst>
          </a:prstGeom>
          <a:solidFill>
            <a:srgbClr val="0F3A93"/>
          </a:solidFill>
          <a:ln w="12700" cap="flat" cmpd="sng" algn="ctr">
            <a:solidFill>
              <a:srgbClr val="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algn="ctr"/>
            <a:endParaRPr lang="fr-FR" sz="1400" b="1">
              <a:solidFill>
                <a:srgbClr val="0F3A93"/>
              </a:solidFill>
              <a:effectLst>
                <a:glow>
                  <a:scrgbClr r="0" g="0" b="0"/>
                </a:glow>
              </a:effectLst>
              <a:latin typeface="Montserrat" panose="00000500000000000000" pitchFamily="2" charset="0"/>
            </a:endParaRPr>
          </a:p>
        </p:txBody>
      </p:sp>
      <p:sp>
        <p:nvSpPr>
          <p:cNvPr id="29" name="Oval 14">
            <a:extLst>
              <a:ext uri="{FF2B5EF4-FFF2-40B4-BE49-F238E27FC236}">
                <a16:creationId xmlns:a16="http://schemas.microsoft.com/office/drawing/2014/main" id="{1A381F52-A458-41FD-90D1-0B5A33A21029}"/>
              </a:ext>
            </a:extLst>
          </p:cNvPr>
          <p:cNvSpPr>
            <a:spLocks/>
          </p:cNvSpPr>
          <p:nvPr/>
        </p:nvSpPr>
        <p:spPr>
          <a:xfrm>
            <a:off x="10275996" y="67597"/>
            <a:ext cx="316800" cy="252000"/>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defRPr/>
            </a:pPr>
            <a:r>
              <a:rPr lang="fr-FR" sz="1400" b="1">
                <a:solidFill>
                  <a:srgbClr val="0F3A93"/>
                </a:solidFill>
                <a:latin typeface="Montserrat" panose="00000500000000000000" pitchFamily="2" charset="0"/>
              </a:rPr>
              <a:t>1.2</a:t>
            </a:r>
          </a:p>
        </p:txBody>
      </p:sp>
    </p:spTree>
    <p:extLst>
      <p:ext uri="{BB962C8B-B14F-4D97-AF65-F5344CB8AC3E}">
        <p14:creationId xmlns:p14="http://schemas.microsoft.com/office/powerpoint/2010/main" val="1065984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6A25974-3DBD-40FD-BE35-BC8328508D40}"/>
              </a:ext>
            </a:extLst>
          </p:cNvPr>
          <p:cNvGraphicFramePr>
            <a:graphicFrameLocks noChangeAspect="1"/>
          </p:cNvGraphicFramePr>
          <p:nvPr>
            <p:custDataLst>
              <p:tags r:id="rId1"/>
            </p:custDataLst>
          </p:nvPr>
        </p:nvGraphicFramePr>
        <p:xfrm>
          <a:off x="3419" y="3619"/>
          <a:ext cx="1811" cy="1811"/>
        </p:xfrm>
        <a:graphic>
          <a:graphicData uri="http://schemas.openxmlformats.org/presentationml/2006/ole">
            <mc:AlternateContent xmlns:mc="http://schemas.openxmlformats.org/markup-compatibility/2006">
              <mc:Choice xmlns:v="urn:schemas-microsoft-com:vml" Requires="v">
                <p:oleObj name="Diapositive think-cell" r:id="rId4" imgW="395" imgH="396" progId="TCLayout.ActiveDocument.1">
                  <p:embed/>
                </p:oleObj>
              </mc:Choice>
              <mc:Fallback>
                <p:oleObj name="Diapositive think-cell" r:id="rId4" imgW="395" imgH="396" progId="TCLayout.ActiveDocument.1">
                  <p:embed/>
                  <p:pic>
                    <p:nvPicPr>
                      <p:cNvPr id="7" name="Objet 6" hidden="1">
                        <a:extLst>
                          <a:ext uri="{FF2B5EF4-FFF2-40B4-BE49-F238E27FC236}">
                            <a16:creationId xmlns:a16="http://schemas.microsoft.com/office/drawing/2014/main" id="{96A25974-3DBD-40FD-BE35-BC8328508D40}"/>
                          </a:ext>
                        </a:extLst>
                      </p:cNvPr>
                      <p:cNvPicPr/>
                      <p:nvPr/>
                    </p:nvPicPr>
                    <p:blipFill>
                      <a:blip r:embed="rId5"/>
                      <a:stretch>
                        <a:fillRect/>
                      </a:stretch>
                    </p:blipFill>
                    <p:spPr>
                      <a:xfrm>
                        <a:off x="3419" y="3619"/>
                        <a:ext cx="1811" cy="1811"/>
                      </a:xfrm>
                      <a:prstGeom prst="rect">
                        <a:avLst/>
                      </a:prstGeom>
                    </p:spPr>
                  </p:pic>
                </p:oleObj>
              </mc:Fallback>
            </mc:AlternateContent>
          </a:graphicData>
        </a:graphic>
      </p:graphicFrame>
      <p:sp>
        <p:nvSpPr>
          <p:cNvPr id="2" name="object 2"/>
          <p:cNvSpPr txBox="1"/>
          <p:nvPr/>
        </p:nvSpPr>
        <p:spPr>
          <a:xfrm>
            <a:off x="5623310" y="3099044"/>
            <a:ext cx="5077886" cy="540787"/>
          </a:xfrm>
          <a:prstGeom prst="rect">
            <a:avLst/>
          </a:prstGeom>
        </p:spPr>
        <p:txBody>
          <a:bodyPr vert="horz" wrap="square" lIns="0" tIns="14476" rIns="0" bIns="0" rtlCol="0">
            <a:spAutoFit/>
          </a:bodyPr>
          <a:lstStyle/>
          <a:p>
            <a:pPr marL="14476" marR="5791" defTabSz="1042250">
              <a:spcBef>
                <a:spcPts val="114"/>
              </a:spcBef>
              <a:defRPr/>
            </a:pPr>
            <a:r>
              <a:rPr lang="fr-FR" sz="3419" b="1" spc="-6">
                <a:solidFill>
                  <a:srgbClr val="FFFFFF"/>
                </a:solidFill>
                <a:latin typeface="Montserrat" panose="00000500000000000000" pitchFamily="2" charset="0"/>
                <a:cs typeface="Montserrat"/>
              </a:rPr>
              <a:t>Annexes</a:t>
            </a:r>
          </a:p>
        </p:txBody>
      </p:sp>
      <p:sp>
        <p:nvSpPr>
          <p:cNvPr id="8" name="object 3">
            <a:extLst>
              <a:ext uri="{FF2B5EF4-FFF2-40B4-BE49-F238E27FC236}">
                <a16:creationId xmlns:a16="http://schemas.microsoft.com/office/drawing/2014/main" id="{9E3F77B5-13DB-7040-15D2-92E45B227F4F}"/>
              </a:ext>
            </a:extLst>
          </p:cNvPr>
          <p:cNvSpPr txBox="1">
            <a:spLocks/>
          </p:cNvSpPr>
          <p:nvPr/>
        </p:nvSpPr>
        <p:spPr>
          <a:xfrm>
            <a:off x="3198997" y="2046545"/>
            <a:ext cx="2261100" cy="2645787"/>
          </a:xfrm>
          <a:prstGeom prst="rect">
            <a:avLst/>
          </a:prstGeom>
        </p:spPr>
        <p:txBody>
          <a:bodyPr vert="horz" wrap="square" lIns="0" tIns="14476" rIns="0" bIns="0" rtlCol="0" anchor="t">
            <a:spAutoFit/>
          </a:bodyPr>
          <a:lstStyle>
            <a:lvl1pPr>
              <a:defRPr sz="2000" b="1" i="0">
                <a:solidFill>
                  <a:srgbClr val="273A8F"/>
                </a:solidFill>
                <a:latin typeface="Tahoma"/>
                <a:ea typeface="+mj-ea"/>
                <a:cs typeface="Tahoma"/>
              </a:defRPr>
            </a:lvl1pPr>
          </a:lstStyle>
          <a:p>
            <a:pPr marL="13970" defTabSz="1042250">
              <a:spcBef>
                <a:spcPts val="114"/>
              </a:spcBef>
              <a:defRPr/>
            </a:pPr>
            <a:r>
              <a:rPr lang="fr-FR" sz="17050" kern="0" spc="-735">
                <a:solidFill>
                  <a:srgbClr val="BFC4C9"/>
                </a:solidFill>
                <a:latin typeface="Yorkten Slab Norm"/>
                <a:cs typeface="Yorkten Slab Norm"/>
              </a:rPr>
              <a:t>02</a:t>
            </a:r>
            <a:endParaRPr lang="fr-FR" sz="17098" kern="0">
              <a:latin typeface="Yorkten Slab Norm"/>
              <a:cs typeface="Yorkten Slab Norm"/>
            </a:endParaRPr>
          </a:p>
        </p:txBody>
      </p:sp>
      <p:sp>
        <p:nvSpPr>
          <p:cNvPr id="4" name="Espace réservé du numéro de diapositive 2">
            <a:extLst>
              <a:ext uri="{FF2B5EF4-FFF2-40B4-BE49-F238E27FC236}">
                <a16:creationId xmlns:a16="http://schemas.microsoft.com/office/drawing/2014/main" id="{C54BE42A-2A12-CFC8-97C6-D4F91BFECB79}"/>
              </a:ext>
            </a:extLst>
          </p:cNvPr>
          <p:cNvSpPr txBox="1">
            <a:spLocks/>
          </p:cNvSpPr>
          <p:nvPr/>
        </p:nvSpPr>
        <p:spPr>
          <a:xfrm>
            <a:off x="11582400" y="6518340"/>
            <a:ext cx="404490" cy="175501"/>
          </a:xfrm>
          <a:prstGeom prst="rect">
            <a:avLst/>
          </a:prstGeom>
        </p:spPr>
        <p:txBody>
          <a:bodyPr vert="horz" wrap="square" lIns="0" tIns="0" rIns="0" bIns="0" rtlCol="0" anchor="ctr">
            <a:spAutoFit/>
          </a:bodyPr>
          <a:lstStyle>
            <a:defPPr>
              <a:defRPr lang="fr-FR"/>
            </a:defPPr>
            <a:lvl1pPr marL="0" algn="r" defTabSz="1042552" rtl="0" eaLnBrk="1" latinLnBrk="0" hangingPunct="1">
              <a:defRPr sz="1140" kern="1200">
                <a:solidFill>
                  <a:schemeClr val="tx1">
                    <a:tint val="75000"/>
                  </a:schemeClr>
                </a:solidFill>
                <a:latin typeface="Montserrat" panose="00000500000000000000" pitchFamily="2" charset="0"/>
                <a:ea typeface="+mn-ea"/>
                <a:cs typeface="+mn-cs"/>
              </a:defRPr>
            </a:lvl1pPr>
            <a:lvl2pPr marL="521275" algn="l" defTabSz="1042552" rtl="0" eaLnBrk="1" latinLnBrk="0" hangingPunct="1">
              <a:defRPr sz="2052" kern="1200">
                <a:solidFill>
                  <a:schemeClr val="tx1"/>
                </a:solidFill>
                <a:latin typeface="+mn-lt"/>
                <a:ea typeface="+mn-ea"/>
                <a:cs typeface="+mn-cs"/>
              </a:defRPr>
            </a:lvl2pPr>
            <a:lvl3pPr marL="1042552" algn="l" defTabSz="1042552" rtl="0" eaLnBrk="1" latinLnBrk="0" hangingPunct="1">
              <a:defRPr sz="2052" kern="1200">
                <a:solidFill>
                  <a:schemeClr val="tx1"/>
                </a:solidFill>
                <a:latin typeface="+mn-lt"/>
                <a:ea typeface="+mn-ea"/>
                <a:cs typeface="+mn-cs"/>
              </a:defRPr>
            </a:lvl3pPr>
            <a:lvl4pPr marL="1563829" algn="l" defTabSz="1042552" rtl="0" eaLnBrk="1" latinLnBrk="0" hangingPunct="1">
              <a:defRPr sz="2052" kern="1200">
                <a:solidFill>
                  <a:schemeClr val="tx1"/>
                </a:solidFill>
                <a:latin typeface="+mn-lt"/>
                <a:ea typeface="+mn-ea"/>
                <a:cs typeface="+mn-cs"/>
              </a:defRPr>
            </a:lvl4pPr>
            <a:lvl5pPr marL="2085105" algn="l" defTabSz="1042552" rtl="0" eaLnBrk="1" latinLnBrk="0" hangingPunct="1">
              <a:defRPr sz="2052" kern="1200">
                <a:solidFill>
                  <a:schemeClr val="tx1"/>
                </a:solidFill>
                <a:latin typeface="+mn-lt"/>
                <a:ea typeface="+mn-ea"/>
                <a:cs typeface="+mn-cs"/>
              </a:defRPr>
            </a:lvl5pPr>
            <a:lvl6pPr marL="2606381" algn="l" defTabSz="1042552" rtl="0" eaLnBrk="1" latinLnBrk="0" hangingPunct="1">
              <a:defRPr sz="2052" kern="1200">
                <a:solidFill>
                  <a:schemeClr val="tx1"/>
                </a:solidFill>
                <a:latin typeface="+mn-lt"/>
                <a:ea typeface="+mn-ea"/>
                <a:cs typeface="+mn-cs"/>
              </a:defRPr>
            </a:lvl6pPr>
            <a:lvl7pPr marL="3127658" algn="l" defTabSz="1042552" rtl="0" eaLnBrk="1" latinLnBrk="0" hangingPunct="1">
              <a:defRPr sz="2052" kern="1200">
                <a:solidFill>
                  <a:schemeClr val="tx1"/>
                </a:solidFill>
                <a:latin typeface="+mn-lt"/>
                <a:ea typeface="+mn-ea"/>
                <a:cs typeface="+mn-cs"/>
              </a:defRPr>
            </a:lvl7pPr>
            <a:lvl8pPr marL="3648933" algn="l" defTabSz="1042552" rtl="0" eaLnBrk="1" latinLnBrk="0" hangingPunct="1">
              <a:defRPr sz="2052" kern="1200">
                <a:solidFill>
                  <a:schemeClr val="tx1"/>
                </a:solidFill>
                <a:latin typeface="+mn-lt"/>
                <a:ea typeface="+mn-ea"/>
                <a:cs typeface="+mn-cs"/>
              </a:defRPr>
            </a:lvl8pPr>
            <a:lvl9pPr marL="4170210" algn="l" defTabSz="1042552" rtl="0" eaLnBrk="1" latinLnBrk="0" hangingPunct="1">
              <a:defRPr sz="2052" kern="1200">
                <a:solidFill>
                  <a:schemeClr val="tx1"/>
                </a:solidFill>
                <a:latin typeface="+mn-lt"/>
                <a:ea typeface="+mn-ea"/>
                <a:cs typeface="+mn-cs"/>
              </a:defRPr>
            </a:lvl9pPr>
          </a:lstStyle>
          <a:p>
            <a:pPr defTabSz="1042250">
              <a:defRPr/>
            </a:pPr>
            <a:fld id="{B6F15528-21DE-4FAA-801E-634DDDAF4B2B}" type="slidenum">
              <a:rPr lang="fr-FR" smtClean="0"/>
              <a:pPr defTabSz="1042250">
                <a:defRPr/>
              </a:pPr>
              <a:t>13</a:t>
            </a:fld>
            <a:endParaRPr lang="fr-FR" sz="1026">
              <a:solidFill>
                <a:prstClr val="black">
                  <a:tint val="75000"/>
                </a:prstClr>
              </a:solidFill>
            </a:endParaRPr>
          </a:p>
        </p:txBody>
      </p:sp>
    </p:spTree>
    <p:extLst>
      <p:ext uri="{BB962C8B-B14F-4D97-AF65-F5344CB8AC3E}">
        <p14:creationId xmlns:p14="http://schemas.microsoft.com/office/powerpoint/2010/main" val="2418960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3E238118-8ABA-49DE-9DF2-E68EF2F11F4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73" imgH="473" progId="TCLayout.ActiveDocument.1">
                  <p:embed/>
                </p:oleObj>
              </mc:Choice>
              <mc:Fallback>
                <p:oleObj name="Diapositive think-cell" r:id="rId4" imgW="473" imgH="473" progId="TCLayout.ActiveDocument.1">
                  <p:embed/>
                  <p:pic>
                    <p:nvPicPr>
                      <p:cNvPr id="2" name="Objet 1" hidden="1">
                        <a:extLst>
                          <a:ext uri="{FF2B5EF4-FFF2-40B4-BE49-F238E27FC236}">
                            <a16:creationId xmlns:a16="http://schemas.microsoft.com/office/drawing/2014/main" id="{3E238118-8ABA-49DE-9DF2-E68EF2F11F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8" name="object 10">
            <a:extLst>
              <a:ext uri="{FF2B5EF4-FFF2-40B4-BE49-F238E27FC236}">
                <a16:creationId xmlns:a16="http://schemas.microsoft.com/office/drawing/2014/main" id="{9AAF9356-D777-4836-88B6-838DBA9943F3}"/>
              </a:ext>
            </a:extLst>
          </p:cNvPr>
          <p:cNvSpPr txBox="1">
            <a:spLocks/>
          </p:cNvSpPr>
          <p:nvPr/>
        </p:nvSpPr>
        <p:spPr>
          <a:xfrm>
            <a:off x="1068501" y="554350"/>
            <a:ext cx="10800000" cy="331120"/>
          </a:xfrm>
          <a:prstGeom prst="rect">
            <a:avLst/>
          </a:prstGeom>
        </p:spPr>
        <p:txBody>
          <a:bodyPr vert="horz" wrap="square" lIns="0" tIns="15180" rIns="0" bIns="0" rtlCol="0" anchor="ctr" anchorCtr="0">
            <a:spAutoFit/>
          </a:bodyPr>
          <a:lstStyle>
            <a:lvl1pPr algn="l" defTabSz="986902" rtl="0" eaLnBrk="1" latinLnBrk="0" hangingPunct="1">
              <a:spcBef>
                <a:spcPct val="0"/>
              </a:spcBef>
              <a:buNone/>
              <a:defRPr sz="2105" b="1" kern="0" cap="none" spc="0" baseline="0">
                <a:ln>
                  <a:noFill/>
                </a:ln>
                <a:solidFill>
                  <a:schemeClr val="tx2"/>
                </a:solidFill>
                <a:effectLst/>
                <a:latin typeface="Arial" panose="020B0604020202020204" pitchFamily="34" charset="0"/>
                <a:ea typeface="+mj-ea"/>
                <a:cs typeface="Arial" panose="020B0604020202020204" pitchFamily="34" charset="0"/>
              </a:defRPr>
            </a:lvl1pPr>
          </a:lstStyle>
          <a:p>
            <a:pPr marL="14456" marR="0" lvl="0" indent="0" algn="l" defTabSz="1124613" rtl="0" eaLnBrk="1" fontAlgn="auto" latinLnBrk="0" hangingPunct="1">
              <a:lnSpc>
                <a:spcPct val="100000"/>
              </a:lnSpc>
              <a:spcBef>
                <a:spcPts val="120"/>
              </a:spcBef>
              <a:spcAft>
                <a:spcPts val="0"/>
              </a:spcAft>
              <a:buClrTx/>
              <a:buSzTx/>
              <a:buFont typeface="Wingdings" pitchFamily="2" charset="2"/>
              <a:buNone/>
              <a:tabLst/>
              <a:defRPr/>
            </a:pPr>
            <a:r>
              <a:rPr lang="fr-FR" sz="2052">
                <a:solidFill>
                  <a:srgbClr val="27398F"/>
                </a:solidFill>
                <a:latin typeface="Montserrat" panose="00000500000000000000" pitchFamily="2" charset="0"/>
                <a:cs typeface="Arial"/>
              </a:rPr>
              <a:t>Explication du fonctionnement des cas particuliers</a:t>
            </a:r>
            <a:endParaRPr kumimoji="0" lang="fr-FR" sz="2052" b="1" i="0" u="none" strike="noStrike" kern="0" cap="none" normalizeH="0" noProof="0">
              <a:ln>
                <a:noFill/>
              </a:ln>
              <a:solidFill>
                <a:srgbClr val="27398F"/>
              </a:solidFill>
              <a:effectLst/>
              <a:uLnTx/>
              <a:uFillTx/>
              <a:latin typeface="Montserrat" panose="00000500000000000000" pitchFamily="2" charset="0"/>
              <a:ea typeface="+mj-ea"/>
              <a:cs typeface="Arial"/>
            </a:endParaRPr>
          </a:p>
        </p:txBody>
      </p:sp>
      <p:sp>
        <p:nvSpPr>
          <p:cNvPr id="41" name="object 3">
            <a:extLst>
              <a:ext uri="{FF2B5EF4-FFF2-40B4-BE49-F238E27FC236}">
                <a16:creationId xmlns:a16="http://schemas.microsoft.com/office/drawing/2014/main" id="{380C0E8C-23ED-4102-9810-0071FA8A8914}"/>
              </a:ext>
            </a:extLst>
          </p:cNvPr>
          <p:cNvSpPr/>
          <p:nvPr/>
        </p:nvSpPr>
        <p:spPr>
          <a:xfrm>
            <a:off x="1610" y="1811"/>
            <a:ext cx="410394" cy="6852933"/>
          </a:xfrm>
          <a:custGeom>
            <a:avLst/>
            <a:gdLst/>
            <a:ahLst/>
            <a:cxnLst/>
            <a:rect l="l" t="t" r="r" b="b"/>
            <a:pathLst>
              <a:path w="360045" h="6012180">
                <a:moveTo>
                  <a:pt x="35697" y="0"/>
                </a:moveTo>
                <a:lnTo>
                  <a:pt x="0" y="0"/>
                </a:lnTo>
                <a:lnTo>
                  <a:pt x="0" y="6012002"/>
                </a:lnTo>
                <a:lnTo>
                  <a:pt x="35714" y="6012002"/>
                </a:lnTo>
                <a:lnTo>
                  <a:pt x="50996" y="5977240"/>
                </a:lnTo>
                <a:lnTo>
                  <a:pt x="66671" y="5920518"/>
                </a:lnTo>
                <a:lnTo>
                  <a:pt x="76342" y="5873537"/>
                </a:lnTo>
                <a:lnTo>
                  <a:pt x="85864" y="5826425"/>
                </a:lnTo>
                <a:lnTo>
                  <a:pt x="95235" y="5779183"/>
                </a:lnTo>
                <a:lnTo>
                  <a:pt x="104456" y="5731811"/>
                </a:lnTo>
                <a:lnTo>
                  <a:pt x="113525" y="5684312"/>
                </a:lnTo>
                <a:lnTo>
                  <a:pt x="122442" y="5636685"/>
                </a:lnTo>
                <a:lnTo>
                  <a:pt x="131207" y="5588931"/>
                </a:lnTo>
                <a:lnTo>
                  <a:pt x="139818" y="5541052"/>
                </a:lnTo>
                <a:lnTo>
                  <a:pt x="148274" y="5493048"/>
                </a:lnTo>
                <a:lnTo>
                  <a:pt x="156576" y="5444920"/>
                </a:lnTo>
                <a:lnTo>
                  <a:pt x="164723" y="5396669"/>
                </a:lnTo>
                <a:lnTo>
                  <a:pt x="172713" y="5348296"/>
                </a:lnTo>
                <a:lnTo>
                  <a:pt x="180547" y="5299801"/>
                </a:lnTo>
                <a:lnTo>
                  <a:pt x="188223" y="5251186"/>
                </a:lnTo>
                <a:lnTo>
                  <a:pt x="195741" y="5202452"/>
                </a:lnTo>
                <a:lnTo>
                  <a:pt x="203101" y="5153598"/>
                </a:lnTo>
                <a:lnTo>
                  <a:pt x="210301" y="5104627"/>
                </a:lnTo>
                <a:lnTo>
                  <a:pt x="217341" y="5055539"/>
                </a:lnTo>
                <a:lnTo>
                  <a:pt x="224220" y="5006335"/>
                </a:lnTo>
                <a:lnTo>
                  <a:pt x="230938" y="4957015"/>
                </a:lnTo>
                <a:lnTo>
                  <a:pt x="237493" y="4907581"/>
                </a:lnTo>
                <a:lnTo>
                  <a:pt x="243886" y="4858033"/>
                </a:lnTo>
                <a:lnTo>
                  <a:pt x="250116" y="4808373"/>
                </a:lnTo>
                <a:lnTo>
                  <a:pt x="256181" y="4758601"/>
                </a:lnTo>
                <a:lnTo>
                  <a:pt x="262082" y="4708718"/>
                </a:lnTo>
                <a:lnTo>
                  <a:pt x="267818" y="4658725"/>
                </a:lnTo>
                <a:lnTo>
                  <a:pt x="273387" y="4608623"/>
                </a:lnTo>
                <a:lnTo>
                  <a:pt x="278790" y="4558412"/>
                </a:lnTo>
                <a:lnTo>
                  <a:pt x="284025" y="4508094"/>
                </a:lnTo>
                <a:lnTo>
                  <a:pt x="289092" y="4457669"/>
                </a:lnTo>
                <a:lnTo>
                  <a:pt x="293991" y="4407139"/>
                </a:lnTo>
                <a:lnTo>
                  <a:pt x="298720" y="4356504"/>
                </a:lnTo>
                <a:lnTo>
                  <a:pt x="303279" y="4305765"/>
                </a:lnTo>
                <a:lnTo>
                  <a:pt x="307668" y="4254922"/>
                </a:lnTo>
                <a:lnTo>
                  <a:pt x="311885" y="4203978"/>
                </a:lnTo>
                <a:lnTo>
                  <a:pt x="315930" y="4152932"/>
                </a:lnTo>
                <a:lnTo>
                  <a:pt x="319802" y="4101785"/>
                </a:lnTo>
                <a:lnTo>
                  <a:pt x="323502" y="4050539"/>
                </a:lnTo>
                <a:lnTo>
                  <a:pt x="327027" y="3999194"/>
                </a:lnTo>
                <a:lnTo>
                  <a:pt x="330377" y="3947751"/>
                </a:lnTo>
                <a:lnTo>
                  <a:pt x="333553" y="3896211"/>
                </a:lnTo>
                <a:lnTo>
                  <a:pt x="336552" y="3844575"/>
                </a:lnTo>
                <a:lnTo>
                  <a:pt x="339374" y="3792843"/>
                </a:lnTo>
                <a:lnTo>
                  <a:pt x="342020" y="3741017"/>
                </a:lnTo>
                <a:lnTo>
                  <a:pt x="344487" y="3689098"/>
                </a:lnTo>
                <a:lnTo>
                  <a:pt x="346776" y="3637085"/>
                </a:lnTo>
                <a:lnTo>
                  <a:pt x="348885" y="3584981"/>
                </a:lnTo>
                <a:lnTo>
                  <a:pt x="350815" y="3532786"/>
                </a:lnTo>
                <a:lnTo>
                  <a:pt x="352563" y="3480501"/>
                </a:lnTo>
                <a:lnTo>
                  <a:pt x="354131" y="3428126"/>
                </a:lnTo>
                <a:lnTo>
                  <a:pt x="355517" y="3375663"/>
                </a:lnTo>
                <a:lnTo>
                  <a:pt x="356720" y="3323113"/>
                </a:lnTo>
                <a:lnTo>
                  <a:pt x="357739" y="3270476"/>
                </a:lnTo>
                <a:lnTo>
                  <a:pt x="358575" y="3217753"/>
                </a:lnTo>
                <a:lnTo>
                  <a:pt x="359226" y="3164945"/>
                </a:lnTo>
                <a:lnTo>
                  <a:pt x="359692" y="3112053"/>
                </a:lnTo>
                <a:lnTo>
                  <a:pt x="359973" y="3059078"/>
                </a:lnTo>
                <a:lnTo>
                  <a:pt x="359973" y="2952965"/>
                </a:lnTo>
                <a:lnTo>
                  <a:pt x="359692" y="2899990"/>
                </a:lnTo>
                <a:lnTo>
                  <a:pt x="359226" y="2847099"/>
                </a:lnTo>
                <a:lnTo>
                  <a:pt x="358575" y="2794292"/>
                </a:lnTo>
                <a:lnTo>
                  <a:pt x="357739" y="2741570"/>
                </a:lnTo>
                <a:lnTo>
                  <a:pt x="356720" y="2688933"/>
                </a:lnTo>
                <a:lnTo>
                  <a:pt x="355517" y="2636383"/>
                </a:lnTo>
                <a:lnTo>
                  <a:pt x="354131" y="2583920"/>
                </a:lnTo>
                <a:lnTo>
                  <a:pt x="352563" y="2531546"/>
                </a:lnTo>
                <a:lnTo>
                  <a:pt x="350815" y="2479261"/>
                </a:lnTo>
                <a:lnTo>
                  <a:pt x="348885" y="2427065"/>
                </a:lnTo>
                <a:lnTo>
                  <a:pt x="346776" y="2374961"/>
                </a:lnTo>
                <a:lnTo>
                  <a:pt x="344487" y="2322948"/>
                </a:lnTo>
                <a:lnTo>
                  <a:pt x="342020" y="2271028"/>
                </a:lnTo>
                <a:lnTo>
                  <a:pt x="339374" y="2219202"/>
                </a:lnTo>
                <a:lnTo>
                  <a:pt x="336552" y="2167470"/>
                </a:lnTo>
                <a:lnTo>
                  <a:pt x="333553" y="2115833"/>
                </a:lnTo>
                <a:lnTo>
                  <a:pt x="330377" y="2064292"/>
                </a:lnTo>
                <a:lnTo>
                  <a:pt x="327027" y="2012849"/>
                </a:lnTo>
                <a:lnTo>
                  <a:pt x="323502" y="1961503"/>
                </a:lnTo>
                <a:lnTo>
                  <a:pt x="319802" y="1910256"/>
                </a:lnTo>
                <a:lnTo>
                  <a:pt x="315930" y="1859109"/>
                </a:lnTo>
                <a:lnTo>
                  <a:pt x="311885" y="1808062"/>
                </a:lnTo>
                <a:lnTo>
                  <a:pt x="307668" y="1757116"/>
                </a:lnTo>
                <a:lnTo>
                  <a:pt x="303279" y="1706273"/>
                </a:lnTo>
                <a:lnTo>
                  <a:pt x="298720" y="1655533"/>
                </a:lnTo>
                <a:lnTo>
                  <a:pt x="293991" y="1604897"/>
                </a:lnTo>
                <a:lnTo>
                  <a:pt x="289092" y="1554366"/>
                </a:lnTo>
                <a:lnTo>
                  <a:pt x="284025" y="1503941"/>
                </a:lnTo>
                <a:lnTo>
                  <a:pt x="278790" y="1453622"/>
                </a:lnTo>
                <a:lnTo>
                  <a:pt x="273387" y="1403411"/>
                </a:lnTo>
                <a:lnTo>
                  <a:pt x="267818" y="1353308"/>
                </a:lnTo>
                <a:lnTo>
                  <a:pt x="262082" y="1303315"/>
                </a:lnTo>
                <a:lnTo>
                  <a:pt x="256181" y="1253431"/>
                </a:lnTo>
                <a:lnTo>
                  <a:pt x="250116" y="1203659"/>
                </a:lnTo>
                <a:lnTo>
                  <a:pt x="243886" y="1153999"/>
                </a:lnTo>
                <a:lnTo>
                  <a:pt x="237493" y="1104451"/>
                </a:lnTo>
                <a:lnTo>
                  <a:pt x="230938" y="1055017"/>
                </a:lnTo>
                <a:lnTo>
                  <a:pt x="224220" y="1005697"/>
                </a:lnTo>
                <a:lnTo>
                  <a:pt x="217341" y="956493"/>
                </a:lnTo>
                <a:lnTo>
                  <a:pt x="210301" y="907405"/>
                </a:lnTo>
                <a:lnTo>
                  <a:pt x="203101" y="858435"/>
                </a:lnTo>
                <a:lnTo>
                  <a:pt x="195741" y="809582"/>
                </a:lnTo>
                <a:lnTo>
                  <a:pt x="188223" y="760848"/>
                </a:lnTo>
                <a:lnTo>
                  <a:pt x="180547" y="712234"/>
                </a:lnTo>
                <a:lnTo>
                  <a:pt x="172713" y="663741"/>
                </a:lnTo>
                <a:lnTo>
                  <a:pt x="164723" y="615369"/>
                </a:lnTo>
                <a:lnTo>
                  <a:pt x="156576" y="567119"/>
                </a:lnTo>
                <a:lnTo>
                  <a:pt x="148274" y="518993"/>
                </a:lnTo>
                <a:lnTo>
                  <a:pt x="139818" y="470991"/>
                </a:lnTo>
                <a:lnTo>
                  <a:pt x="131207" y="423114"/>
                </a:lnTo>
                <a:lnTo>
                  <a:pt x="122442" y="375363"/>
                </a:lnTo>
                <a:lnTo>
                  <a:pt x="113525" y="327738"/>
                </a:lnTo>
                <a:lnTo>
                  <a:pt x="104456" y="280242"/>
                </a:lnTo>
                <a:lnTo>
                  <a:pt x="95235" y="232873"/>
                </a:lnTo>
                <a:lnTo>
                  <a:pt x="85864" y="185635"/>
                </a:lnTo>
                <a:lnTo>
                  <a:pt x="76342" y="138526"/>
                </a:lnTo>
                <a:lnTo>
                  <a:pt x="66671" y="91548"/>
                </a:lnTo>
                <a:lnTo>
                  <a:pt x="50996" y="34813"/>
                </a:lnTo>
                <a:lnTo>
                  <a:pt x="35697" y="0"/>
                </a:lnTo>
                <a:close/>
              </a:path>
            </a:pathLst>
          </a:custGeom>
          <a:solidFill>
            <a:srgbClr val="0F3A93"/>
          </a:solidFill>
        </p:spPr>
        <p:txBody>
          <a:bodyPr wrap="square" lIns="0" tIns="0" rIns="0" bIns="0" rtlCol="0"/>
          <a:lstStyle/>
          <a:p>
            <a:pPr marL="0" marR="0" lvl="0" indent="0" algn="l" defTabSz="1042250" rtl="0" eaLnBrk="1" fontAlgn="auto" latinLnBrk="0" hangingPunct="1">
              <a:lnSpc>
                <a:spcPct val="100000"/>
              </a:lnSpc>
              <a:spcBef>
                <a:spcPts val="0"/>
              </a:spcBef>
              <a:spcAft>
                <a:spcPts val="0"/>
              </a:spcAft>
              <a:buClrTx/>
              <a:buSzTx/>
              <a:buFont typeface="Wingdings" pitchFamily="2" charset="2"/>
              <a:buNone/>
              <a:tabLst/>
              <a:defRPr/>
            </a:pPr>
            <a:endParaRPr kumimoji="0" lang="fr-FR" sz="1824"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7" name="object 65">
            <a:extLst>
              <a:ext uri="{FF2B5EF4-FFF2-40B4-BE49-F238E27FC236}">
                <a16:creationId xmlns:a16="http://schemas.microsoft.com/office/drawing/2014/main" id="{4CB3BA3A-B644-4EF6-A081-7A9E159CBD1C}"/>
              </a:ext>
            </a:extLst>
          </p:cNvPr>
          <p:cNvSpPr/>
          <p:nvPr/>
        </p:nvSpPr>
        <p:spPr>
          <a:xfrm>
            <a:off x="822417" y="535265"/>
            <a:ext cx="136074" cy="410394"/>
          </a:xfrm>
          <a:custGeom>
            <a:avLst/>
            <a:gdLst/>
            <a:ahLst/>
            <a:cxnLst/>
            <a:rect l="l" t="t" r="r" b="b"/>
            <a:pathLst>
              <a:path w="119380" h="360044">
                <a:moveTo>
                  <a:pt x="18204" y="0"/>
                </a:moveTo>
                <a:lnTo>
                  <a:pt x="9377" y="2195"/>
                </a:lnTo>
                <a:lnTo>
                  <a:pt x="2998" y="8016"/>
                </a:lnTo>
                <a:lnTo>
                  <a:pt x="16" y="16091"/>
                </a:lnTo>
                <a:lnTo>
                  <a:pt x="1376" y="25044"/>
                </a:lnTo>
                <a:lnTo>
                  <a:pt x="14982" y="61562"/>
                </a:lnTo>
                <a:lnTo>
                  <a:pt x="24954" y="99693"/>
                </a:lnTo>
                <a:lnTo>
                  <a:pt x="31087" y="139231"/>
                </a:lnTo>
                <a:lnTo>
                  <a:pt x="33177" y="179971"/>
                </a:lnTo>
                <a:lnTo>
                  <a:pt x="31085" y="220722"/>
                </a:lnTo>
                <a:lnTo>
                  <a:pt x="24947" y="260273"/>
                </a:lnTo>
                <a:lnTo>
                  <a:pt x="14971" y="298415"/>
                </a:lnTo>
                <a:lnTo>
                  <a:pt x="1363" y="334937"/>
                </a:lnTo>
                <a:lnTo>
                  <a:pt x="0" y="343870"/>
                </a:lnTo>
                <a:lnTo>
                  <a:pt x="2959" y="351932"/>
                </a:lnTo>
                <a:lnTo>
                  <a:pt x="9302" y="357761"/>
                </a:lnTo>
                <a:lnTo>
                  <a:pt x="18089" y="359994"/>
                </a:lnTo>
                <a:lnTo>
                  <a:pt x="79748" y="359867"/>
                </a:lnTo>
                <a:lnTo>
                  <a:pt x="102118" y="308205"/>
                </a:lnTo>
                <a:lnTo>
                  <a:pt x="111583" y="266680"/>
                </a:lnTo>
                <a:lnTo>
                  <a:pt x="117387" y="223879"/>
                </a:lnTo>
                <a:lnTo>
                  <a:pt x="119359" y="179971"/>
                </a:lnTo>
                <a:lnTo>
                  <a:pt x="117369" y="136144"/>
                </a:lnTo>
                <a:lnTo>
                  <a:pt x="111518" y="93416"/>
                </a:lnTo>
                <a:lnTo>
                  <a:pt x="101984" y="51957"/>
                </a:lnTo>
                <a:lnTo>
                  <a:pt x="88943" y="11938"/>
                </a:lnTo>
                <a:lnTo>
                  <a:pt x="79595" y="431"/>
                </a:lnTo>
                <a:lnTo>
                  <a:pt x="18204" y="0"/>
                </a:lnTo>
                <a:close/>
              </a:path>
            </a:pathLst>
          </a:custGeom>
          <a:solidFill>
            <a:srgbClr val="47BC54"/>
          </a:solidFill>
        </p:spPr>
        <p:txBody>
          <a:bodyPr wrap="square" lIns="0" tIns="0" rIns="0" bIns="0" rtlCol="0"/>
          <a:lstStyle/>
          <a:p>
            <a:pPr marL="0" marR="0" lvl="0" indent="0" algn="l" defTabSz="1042250" rtl="0" eaLnBrk="1" fontAlgn="auto" latinLnBrk="0" hangingPunct="1">
              <a:lnSpc>
                <a:spcPct val="100000"/>
              </a:lnSpc>
              <a:spcBef>
                <a:spcPts val="0"/>
              </a:spcBef>
              <a:spcAft>
                <a:spcPts val="0"/>
              </a:spcAft>
              <a:buClrTx/>
              <a:buSzTx/>
              <a:buFont typeface="Wingdings" pitchFamily="2" charset="2"/>
              <a:buNone/>
              <a:tabLst/>
              <a:defRPr/>
            </a:pPr>
            <a:endParaRPr kumimoji="0" lang="fr-FR" sz="1824" b="0" i="0" u="none" strike="noStrike" kern="1200" cap="none" spc="0" normalizeH="0" baseline="0" noProof="0">
              <a:ln>
                <a:noFill/>
              </a:ln>
              <a:solidFill>
                <a:prstClr val="black"/>
              </a:solidFill>
              <a:effectLst/>
              <a:uLnTx/>
              <a:uFillTx/>
              <a:latin typeface="Montserrat" panose="00000500000000000000" pitchFamily="2" charset="0"/>
              <a:ea typeface="+mn-ea"/>
              <a:cs typeface="Arial" panose="020B0604020202020204" pitchFamily="34" charset="0"/>
            </a:endParaRPr>
          </a:p>
        </p:txBody>
      </p:sp>
      <p:sp>
        <p:nvSpPr>
          <p:cNvPr id="4" name="Espace réservé du numéro de diapositive 2">
            <a:extLst>
              <a:ext uri="{FF2B5EF4-FFF2-40B4-BE49-F238E27FC236}">
                <a16:creationId xmlns:a16="http://schemas.microsoft.com/office/drawing/2014/main" id="{799B0729-C2DF-F747-7C79-3B541DA5C885}"/>
              </a:ext>
            </a:extLst>
          </p:cNvPr>
          <p:cNvSpPr txBox="1">
            <a:spLocks/>
          </p:cNvSpPr>
          <p:nvPr/>
        </p:nvSpPr>
        <p:spPr>
          <a:xfrm>
            <a:off x="11582400" y="6518340"/>
            <a:ext cx="404490" cy="175501"/>
          </a:xfrm>
          <a:prstGeom prst="rect">
            <a:avLst/>
          </a:prstGeom>
        </p:spPr>
        <p:txBody>
          <a:bodyPr wrap="square" lIns="0" tIns="0" rIns="0" bIns="0">
            <a:spAutoFit/>
          </a:bodyPr>
          <a:lstStyle>
            <a:defPPr>
              <a:defRPr lang="fr-FR"/>
            </a:defPPr>
            <a:lvl1pPr marL="0" algn="r" defTabSz="1042552" rtl="0" eaLnBrk="1" latinLnBrk="0" hangingPunct="1">
              <a:defRPr sz="1140" kern="1200">
                <a:solidFill>
                  <a:schemeClr val="tx1">
                    <a:tint val="75000"/>
                  </a:schemeClr>
                </a:solidFill>
                <a:latin typeface="Montserrat" panose="00000500000000000000" pitchFamily="2" charset="0"/>
                <a:ea typeface="+mn-ea"/>
                <a:cs typeface="+mn-cs"/>
              </a:defRPr>
            </a:lvl1pPr>
            <a:lvl2pPr marL="521275" algn="l" defTabSz="1042552" rtl="0" eaLnBrk="1" latinLnBrk="0" hangingPunct="1">
              <a:defRPr sz="2052" kern="1200">
                <a:solidFill>
                  <a:schemeClr val="tx1"/>
                </a:solidFill>
                <a:latin typeface="+mn-lt"/>
                <a:ea typeface="+mn-ea"/>
                <a:cs typeface="+mn-cs"/>
              </a:defRPr>
            </a:lvl2pPr>
            <a:lvl3pPr marL="1042552" algn="l" defTabSz="1042552" rtl="0" eaLnBrk="1" latinLnBrk="0" hangingPunct="1">
              <a:defRPr sz="2052" kern="1200">
                <a:solidFill>
                  <a:schemeClr val="tx1"/>
                </a:solidFill>
                <a:latin typeface="+mn-lt"/>
                <a:ea typeface="+mn-ea"/>
                <a:cs typeface="+mn-cs"/>
              </a:defRPr>
            </a:lvl3pPr>
            <a:lvl4pPr marL="1563829" algn="l" defTabSz="1042552" rtl="0" eaLnBrk="1" latinLnBrk="0" hangingPunct="1">
              <a:defRPr sz="2052" kern="1200">
                <a:solidFill>
                  <a:schemeClr val="tx1"/>
                </a:solidFill>
                <a:latin typeface="+mn-lt"/>
                <a:ea typeface="+mn-ea"/>
                <a:cs typeface="+mn-cs"/>
              </a:defRPr>
            </a:lvl4pPr>
            <a:lvl5pPr marL="2085105" algn="l" defTabSz="1042552" rtl="0" eaLnBrk="1" latinLnBrk="0" hangingPunct="1">
              <a:defRPr sz="2052" kern="1200">
                <a:solidFill>
                  <a:schemeClr val="tx1"/>
                </a:solidFill>
                <a:latin typeface="+mn-lt"/>
                <a:ea typeface="+mn-ea"/>
                <a:cs typeface="+mn-cs"/>
              </a:defRPr>
            </a:lvl5pPr>
            <a:lvl6pPr marL="2606381" algn="l" defTabSz="1042552" rtl="0" eaLnBrk="1" latinLnBrk="0" hangingPunct="1">
              <a:defRPr sz="2052" kern="1200">
                <a:solidFill>
                  <a:schemeClr val="tx1"/>
                </a:solidFill>
                <a:latin typeface="+mn-lt"/>
                <a:ea typeface="+mn-ea"/>
                <a:cs typeface="+mn-cs"/>
              </a:defRPr>
            </a:lvl6pPr>
            <a:lvl7pPr marL="3127658" algn="l" defTabSz="1042552" rtl="0" eaLnBrk="1" latinLnBrk="0" hangingPunct="1">
              <a:defRPr sz="2052" kern="1200">
                <a:solidFill>
                  <a:schemeClr val="tx1"/>
                </a:solidFill>
                <a:latin typeface="+mn-lt"/>
                <a:ea typeface="+mn-ea"/>
                <a:cs typeface="+mn-cs"/>
              </a:defRPr>
            </a:lvl7pPr>
            <a:lvl8pPr marL="3648933" algn="l" defTabSz="1042552" rtl="0" eaLnBrk="1" latinLnBrk="0" hangingPunct="1">
              <a:defRPr sz="2052" kern="1200">
                <a:solidFill>
                  <a:schemeClr val="tx1"/>
                </a:solidFill>
                <a:latin typeface="+mn-lt"/>
                <a:ea typeface="+mn-ea"/>
                <a:cs typeface="+mn-cs"/>
              </a:defRPr>
            </a:lvl8pPr>
            <a:lvl9pPr marL="4170210" algn="l" defTabSz="1042552" rtl="0" eaLnBrk="1" latinLnBrk="0" hangingPunct="1">
              <a:defRPr sz="2052" kern="1200">
                <a:solidFill>
                  <a:schemeClr val="tx1"/>
                </a:solidFill>
                <a:latin typeface="+mn-lt"/>
                <a:ea typeface="+mn-ea"/>
                <a:cs typeface="+mn-cs"/>
              </a:defRPr>
            </a:lvl9pPr>
          </a:lstStyle>
          <a:p>
            <a:pPr defTabSz="1042250">
              <a:defRPr/>
            </a:pPr>
            <a:fld id="{B6F15528-21DE-4FAA-801E-634DDDAF4B2B}" type="slidenum">
              <a:rPr lang="fr-FR" smtClean="0"/>
              <a:pPr defTabSz="1042250">
                <a:defRPr/>
              </a:pPr>
              <a:t>14</a:t>
            </a:fld>
            <a:endParaRPr lang="fr-FR" sz="1026">
              <a:solidFill>
                <a:prstClr val="black">
                  <a:tint val="75000"/>
                </a:prstClr>
              </a:solidFill>
            </a:endParaRPr>
          </a:p>
        </p:txBody>
      </p:sp>
      <p:sp>
        <p:nvSpPr>
          <p:cNvPr id="11" name="Chevron 6">
            <a:extLst>
              <a:ext uri="{FF2B5EF4-FFF2-40B4-BE49-F238E27FC236}">
                <a16:creationId xmlns:a16="http://schemas.microsoft.com/office/drawing/2014/main" id="{D5D7BA18-469D-42AC-4D65-962B08B27F4A}"/>
              </a:ext>
            </a:extLst>
          </p:cNvPr>
          <p:cNvSpPr/>
          <p:nvPr/>
        </p:nvSpPr>
        <p:spPr>
          <a:xfrm>
            <a:off x="958492" y="1333930"/>
            <a:ext cx="2780589" cy="1116000"/>
          </a:xfrm>
          <a:prstGeom prst="homePlate">
            <a:avLst>
              <a:gd name="adj" fmla="val 0"/>
            </a:avLst>
          </a:prstGeom>
          <a:solidFill>
            <a:srgbClr val="0F3A93"/>
          </a:solidFill>
          <a:ln w="12700" cap="flat" cmpd="sng" algn="ctr">
            <a:solidFill>
              <a:srgbClr val="0F3A9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chemeClr val="bg1"/>
                </a:solidFill>
                <a:effectLst>
                  <a:glow>
                    <a:scrgbClr r="0" g="0" b="0"/>
                  </a:glow>
                </a:effectLst>
                <a:uLnTx/>
                <a:uFillTx/>
                <a:latin typeface="Montserrat" panose="00000500000000000000" pitchFamily="2" charset="0"/>
                <a:ea typeface="+mn-ea"/>
                <a:cs typeface="+mn-cs"/>
              </a:rPr>
              <a:t>Mon registre des déchets comporte des lignes qui concernent des particuliers</a:t>
            </a:r>
          </a:p>
        </p:txBody>
      </p:sp>
      <p:sp>
        <p:nvSpPr>
          <p:cNvPr id="12" name="Chevron 6">
            <a:extLst>
              <a:ext uri="{FF2B5EF4-FFF2-40B4-BE49-F238E27FC236}">
                <a16:creationId xmlns:a16="http://schemas.microsoft.com/office/drawing/2014/main" id="{A47DA064-F2B1-E933-7E1B-2F6B81EF08F3}"/>
              </a:ext>
            </a:extLst>
          </p:cNvPr>
          <p:cNvSpPr/>
          <p:nvPr/>
        </p:nvSpPr>
        <p:spPr>
          <a:xfrm>
            <a:off x="958491" y="2588424"/>
            <a:ext cx="2780589" cy="1116000"/>
          </a:xfrm>
          <a:prstGeom prst="homePlate">
            <a:avLst>
              <a:gd name="adj" fmla="val 0"/>
            </a:avLst>
          </a:prstGeom>
          <a:solidFill>
            <a:srgbClr val="0F3A93"/>
          </a:solidFill>
          <a:ln w="12700" cap="flat" cmpd="sng" algn="ctr">
            <a:solidFill>
              <a:srgbClr val="0F3A9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a:latin typeface="Montserrat" panose="00000500000000000000" pitchFamily="2" charset="0"/>
              </a:rPr>
              <a:t>Mon site est une déchèterie Pro sans pont bascule (collecte en benne)</a:t>
            </a:r>
            <a:endParaRPr kumimoji="0" lang="fr-FR" sz="1400" b="1" i="0" u="none" strike="noStrike" kern="1200" cap="none" spc="0" normalizeH="0" baseline="0" noProof="0">
              <a:ln>
                <a:noFill/>
              </a:ln>
              <a:solidFill>
                <a:schemeClr val="bg1"/>
              </a:solidFill>
              <a:effectLst>
                <a:glow>
                  <a:scrgbClr r="0" g="0" b="0"/>
                </a:glow>
              </a:effectLst>
              <a:uLnTx/>
              <a:uFillTx/>
              <a:latin typeface="Montserrat" panose="00000500000000000000" pitchFamily="2" charset="0"/>
              <a:ea typeface="+mn-ea"/>
              <a:cs typeface="+mn-cs"/>
            </a:endParaRPr>
          </a:p>
        </p:txBody>
      </p:sp>
      <p:sp>
        <p:nvSpPr>
          <p:cNvPr id="5" name="Oval 8">
            <a:extLst>
              <a:ext uri="{FF2B5EF4-FFF2-40B4-BE49-F238E27FC236}">
                <a16:creationId xmlns:a16="http://schemas.microsoft.com/office/drawing/2014/main" id="{9FBDF410-3AE5-B83A-3CCF-E28281F015B8}"/>
              </a:ext>
            </a:extLst>
          </p:cNvPr>
          <p:cNvSpPr/>
          <p:nvPr/>
        </p:nvSpPr>
        <p:spPr>
          <a:xfrm>
            <a:off x="780718" y="1710794"/>
            <a:ext cx="355546" cy="355546"/>
          </a:xfrm>
          <a:prstGeom prst="ellipse">
            <a:avLst/>
          </a:prstGeom>
          <a:solidFill>
            <a:schemeClr val="bg1"/>
          </a:solidFill>
          <a:ln w="38100">
            <a:solidFill>
              <a:srgbClr val="0F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3196"/>
                </a:solidFill>
                <a:latin typeface="Montserrat" panose="00000500000000000000" pitchFamily="2" charset="0"/>
              </a:rPr>
              <a:t>1</a:t>
            </a:r>
            <a:endParaRPr lang="fr-FR" sz="1200" b="1">
              <a:solidFill>
                <a:srgbClr val="003196"/>
              </a:solidFill>
              <a:latin typeface="Montserrat" panose="00000500000000000000" pitchFamily="2" charset="0"/>
            </a:endParaRPr>
          </a:p>
        </p:txBody>
      </p:sp>
      <p:sp>
        <p:nvSpPr>
          <p:cNvPr id="6" name="Oval 8">
            <a:extLst>
              <a:ext uri="{FF2B5EF4-FFF2-40B4-BE49-F238E27FC236}">
                <a16:creationId xmlns:a16="http://schemas.microsoft.com/office/drawing/2014/main" id="{3926E394-9A27-C9E6-2D83-01400F5B668E}"/>
              </a:ext>
            </a:extLst>
          </p:cNvPr>
          <p:cNvSpPr/>
          <p:nvPr/>
        </p:nvSpPr>
        <p:spPr>
          <a:xfrm>
            <a:off x="780718" y="2966409"/>
            <a:ext cx="355546" cy="355546"/>
          </a:xfrm>
          <a:prstGeom prst="ellipse">
            <a:avLst/>
          </a:prstGeom>
          <a:solidFill>
            <a:schemeClr val="bg1"/>
          </a:solidFill>
          <a:ln w="38100">
            <a:solidFill>
              <a:srgbClr val="0F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3196"/>
                </a:solidFill>
                <a:latin typeface="Montserrat" panose="00000500000000000000" pitchFamily="2" charset="0"/>
              </a:rPr>
              <a:t>2</a:t>
            </a:r>
            <a:endParaRPr lang="fr-FR" sz="1200" b="1">
              <a:solidFill>
                <a:srgbClr val="003196"/>
              </a:solidFill>
              <a:latin typeface="Montserrat" panose="00000500000000000000" pitchFamily="2" charset="0"/>
            </a:endParaRPr>
          </a:p>
        </p:txBody>
      </p:sp>
      <p:sp>
        <p:nvSpPr>
          <p:cNvPr id="8" name="ZoneTexte 7">
            <a:extLst>
              <a:ext uri="{FF2B5EF4-FFF2-40B4-BE49-F238E27FC236}">
                <a16:creationId xmlns:a16="http://schemas.microsoft.com/office/drawing/2014/main" id="{9947FE34-5A3C-CBEB-0682-5755B1362663}"/>
              </a:ext>
            </a:extLst>
          </p:cNvPr>
          <p:cNvSpPr txBox="1"/>
          <p:nvPr/>
        </p:nvSpPr>
        <p:spPr>
          <a:xfrm>
            <a:off x="3739077" y="2453953"/>
            <a:ext cx="8247600" cy="1592744"/>
          </a:xfrm>
          <a:prstGeom prst="rect">
            <a:avLst/>
          </a:prstGeom>
          <a:noFill/>
        </p:spPr>
        <p:txBody>
          <a:bodyPr wrap="square" lIns="91440" tIns="45720" rIns="91440" bIns="45720" rtlCol="0" anchor="t">
            <a:spAutoFit/>
          </a:bodyPr>
          <a:lstStyle/>
          <a:p>
            <a:pPr marL="179705" indent="-179705">
              <a:spcBef>
                <a:spcPts val="300"/>
              </a:spcBef>
              <a:buClr>
                <a:srgbClr val="C2C2C2"/>
              </a:buClr>
              <a:buSzPct val="77000"/>
              <a:buFont typeface="Wingdings 3" panose="05040102010807070707" pitchFamily="18" charset="2"/>
              <a:buChar char=""/>
              <a:defRPr/>
            </a:pPr>
            <a:r>
              <a:rPr lang="fr-FR" sz="1250">
                <a:latin typeface="Montserrat"/>
              </a:rPr>
              <a:t>Indiquez manuellement le numéro de pesée pour chaque ligne de déchets de manière chronologique (1, 2, 3, 4, …)</a:t>
            </a:r>
            <a:endParaRPr lang="fr-FR">
              <a:latin typeface="Calibri" panose="020F0502020204030204"/>
              <a:cs typeface="Calibri" panose="020F0502020204030204"/>
            </a:endParaRPr>
          </a:p>
          <a:p>
            <a:pPr marL="179705" indent="-179705">
              <a:spcBef>
                <a:spcPts val="300"/>
              </a:spcBef>
              <a:buClr>
                <a:srgbClr val="C2C2C2"/>
              </a:buClr>
              <a:buSzPct val="77000"/>
              <a:buFont typeface="Wingdings 3" panose="05040102010807070707" pitchFamily="18" charset="2"/>
              <a:buChar char=""/>
              <a:defRPr/>
            </a:pPr>
            <a:r>
              <a:rPr lang="fr-FR" sz="1250">
                <a:latin typeface="Montserrat"/>
              </a:rPr>
              <a:t>Indiquez mensuellement une estimation du tonnage dans votre fichier de déclaration des déchets</a:t>
            </a:r>
            <a:endParaRPr lang="fr-FR" sz="1250">
              <a:latin typeface="Montserrat" panose="00000500000000000000" pitchFamily="2" charset="0"/>
            </a:endParaRPr>
          </a:p>
          <a:p>
            <a:pPr>
              <a:spcBef>
                <a:spcPts val="300"/>
              </a:spcBef>
              <a:buClr>
                <a:srgbClr val="C2C2C2"/>
              </a:buClr>
              <a:buSzPct val="77000"/>
              <a:buFont typeface="Wingdings 3" panose="05040102010807070707" pitchFamily="18" charset="2"/>
              <a:defRPr/>
            </a:pPr>
            <a:r>
              <a:rPr lang="fr-FR" sz="1250">
                <a:latin typeface="Montserrat"/>
              </a:rPr>
              <a:t>     (Une ligne par code déchet </a:t>
            </a:r>
            <a:r>
              <a:rPr lang="fr-FR" sz="1250" err="1">
                <a:latin typeface="Montserrat"/>
              </a:rPr>
              <a:t>Ecominéro</a:t>
            </a:r>
            <a:r>
              <a:rPr lang="fr-FR" sz="1250">
                <a:latin typeface="Montserrat"/>
              </a:rPr>
              <a:t> avec le cumul des tonnes mensuel réceptionnés)</a:t>
            </a:r>
          </a:p>
          <a:p>
            <a:pPr marL="179705" indent="-179705">
              <a:spcBef>
                <a:spcPts val="300"/>
              </a:spcBef>
              <a:buClr>
                <a:srgbClr val="C2C2C2"/>
              </a:buClr>
              <a:buSzPct val="77000"/>
              <a:buFont typeface="Wingdings 3" panose="05040102010807070707" pitchFamily="18" charset="2"/>
              <a:buChar char=""/>
              <a:defRPr/>
            </a:pPr>
            <a:r>
              <a:rPr kumimoji="0" lang="fr-FR" sz="1250" b="0" i="0" u="none" strike="noStrike" kern="1200" cap="none" spc="0" normalizeH="0" baseline="0" noProof="0">
                <a:ln>
                  <a:noFill/>
                </a:ln>
                <a:effectLst/>
                <a:uLnTx/>
                <a:uFillTx/>
                <a:latin typeface="Montserrat"/>
              </a:rPr>
              <a:t>Trimestriellement, envoyez les bons de pesées de votre prestataire en aval</a:t>
            </a:r>
            <a:endParaRPr lang="fr-FR" sz="1250" b="0" i="0" u="none" strike="noStrike" kern="1200" cap="none" spc="0" normalizeH="0" baseline="0" noProof="0">
              <a:ln>
                <a:noFill/>
              </a:ln>
              <a:effectLst/>
              <a:uLnTx/>
              <a:uFillTx/>
              <a:latin typeface="Montserrat"/>
            </a:endParaRPr>
          </a:p>
          <a:p>
            <a:pPr marL="179705" indent="-179705">
              <a:spcBef>
                <a:spcPts val="300"/>
              </a:spcBef>
              <a:buClr>
                <a:srgbClr val="C2C2C2"/>
              </a:buClr>
              <a:buSzPct val="77000"/>
              <a:buFont typeface="Wingdings 3" panose="05040102010807070707" pitchFamily="18" charset="2"/>
              <a:buChar char=""/>
              <a:defRPr/>
            </a:pPr>
            <a:r>
              <a:rPr lang="fr-FR" sz="1250">
                <a:latin typeface="Montserrat"/>
              </a:rPr>
              <a:t>Une régularisation sera effectuée entre les tonnes déclarées et les tonnes réceptionnées par votre prestataire en aval</a:t>
            </a:r>
            <a:endParaRPr lang="fr-FR" sz="1250" b="0" i="0" u="none" strike="noStrike" kern="1200" cap="none" spc="0" normalizeH="0" baseline="0" noProof="0">
              <a:ln>
                <a:noFill/>
              </a:ln>
              <a:effectLst/>
              <a:uLnTx/>
              <a:uFillTx/>
              <a:latin typeface="Montserrat"/>
            </a:endParaRPr>
          </a:p>
        </p:txBody>
      </p:sp>
      <p:sp>
        <p:nvSpPr>
          <p:cNvPr id="3" name="Chevron 6">
            <a:extLst>
              <a:ext uri="{FF2B5EF4-FFF2-40B4-BE49-F238E27FC236}">
                <a16:creationId xmlns:a16="http://schemas.microsoft.com/office/drawing/2014/main" id="{282CB586-94C5-2819-CD95-40C104E4F1D6}"/>
              </a:ext>
            </a:extLst>
          </p:cNvPr>
          <p:cNvSpPr/>
          <p:nvPr/>
        </p:nvSpPr>
        <p:spPr>
          <a:xfrm>
            <a:off x="3739076" y="1333930"/>
            <a:ext cx="8247600" cy="1116000"/>
          </a:xfrm>
          <a:prstGeom prst="homePlate">
            <a:avLst>
              <a:gd name="adj" fmla="val 0"/>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179705" indent="-179705">
              <a:spcBef>
                <a:spcPts val="300"/>
              </a:spcBef>
              <a:buClr>
                <a:srgbClr val="C2C2C2"/>
              </a:buClr>
              <a:buSzPct val="77000"/>
              <a:buFont typeface="Wingdings 3" panose="05040102010807070707" pitchFamily="18" charset="2"/>
              <a:buChar char=""/>
              <a:defRPr/>
            </a:pPr>
            <a:r>
              <a:rPr lang="fr-FR" sz="1250">
                <a:solidFill>
                  <a:schemeClr val="tx1"/>
                </a:solidFill>
                <a:latin typeface="Montserrat"/>
              </a:rPr>
              <a:t>Indiquez le nom/prénom du particulier dans le champ </a:t>
            </a:r>
            <a:r>
              <a:rPr kumimoji="0" lang="fr-FR" sz="1250" i="0" u="none" strike="noStrike" kern="1200" cap="none" spc="0" normalizeH="0" baseline="0" noProof="0">
                <a:ln>
                  <a:noFill/>
                </a:ln>
                <a:solidFill>
                  <a:schemeClr val="tx1"/>
                </a:solidFill>
                <a:effectLst/>
                <a:uLnTx/>
                <a:uFillTx/>
                <a:latin typeface="Montserrat"/>
              </a:rPr>
              <a:t>raison sociale de la société de travaux</a:t>
            </a:r>
            <a:r>
              <a:rPr lang="fr-FR" sz="1250">
                <a:solidFill>
                  <a:schemeClr val="tx1"/>
                </a:solidFill>
                <a:latin typeface="Montserrat"/>
              </a:rPr>
              <a:t> </a:t>
            </a:r>
            <a:endParaRPr lang="fr-FR">
              <a:solidFill>
                <a:schemeClr val="tx1"/>
              </a:solidFill>
              <a:cs typeface="Calibri"/>
            </a:endParaRPr>
          </a:p>
          <a:p>
            <a:pPr marL="179705" indent="-179705">
              <a:spcBef>
                <a:spcPts val="300"/>
              </a:spcBef>
              <a:buClr>
                <a:srgbClr val="C2C2C2"/>
              </a:buClr>
              <a:buSzPct val="77000"/>
              <a:buFont typeface="Wingdings 3" panose="05040102010807070707" pitchFamily="18" charset="2"/>
              <a:buChar char=""/>
              <a:defRPr/>
            </a:pPr>
            <a:r>
              <a:rPr lang="fr-FR" sz="1250">
                <a:solidFill>
                  <a:schemeClr val="tx1"/>
                </a:solidFill>
                <a:latin typeface="Montserrat"/>
              </a:rPr>
              <a:t>Indiquez </a:t>
            </a:r>
            <a:r>
              <a:rPr kumimoji="0" lang="fr-FR" sz="1250" b="0" i="0" u="none" strike="noStrike" kern="1200" cap="none" spc="0" normalizeH="0" baseline="0" noProof="0">
                <a:ln>
                  <a:noFill/>
                </a:ln>
                <a:solidFill>
                  <a:schemeClr val="tx1"/>
                </a:solidFill>
                <a:effectLst/>
                <a:uLnTx/>
                <a:uFillTx/>
                <a:latin typeface="Montserrat"/>
              </a:rPr>
              <a:t>l’adresse du particulier dans le champ adresse du chantier</a:t>
            </a:r>
            <a:endParaRPr lang="fr-FR" sz="1250" b="0" i="0" u="none" strike="noStrike" kern="1200" cap="none" spc="0" normalizeH="0" baseline="0" noProof="0">
              <a:ln>
                <a:noFill/>
              </a:ln>
              <a:solidFill>
                <a:schemeClr val="tx1"/>
              </a:solidFill>
              <a:effectLst/>
              <a:uLnTx/>
              <a:uFillTx/>
              <a:latin typeface="Montserrat"/>
            </a:endParaRPr>
          </a:p>
          <a:p>
            <a:pPr marL="179705" indent="-179705">
              <a:spcBef>
                <a:spcPts val="300"/>
              </a:spcBef>
              <a:buClr>
                <a:srgbClr val="C2C2C2"/>
              </a:buClr>
              <a:buSzPct val="77000"/>
              <a:buFont typeface="Wingdings 3" panose="05040102010807070707" pitchFamily="18" charset="2"/>
              <a:buChar char=""/>
              <a:defRPr/>
            </a:pPr>
            <a:r>
              <a:rPr lang="fr-FR" sz="1250">
                <a:solidFill>
                  <a:schemeClr val="tx1"/>
                </a:solidFill>
                <a:latin typeface="Montserrat"/>
              </a:rPr>
              <a:t>Indiquez </a:t>
            </a:r>
            <a:r>
              <a:rPr kumimoji="0" lang="fr-FR" sz="1250" b="0" i="0" u="none" strike="noStrike" kern="1200" cap="none" spc="0" normalizeH="0" baseline="0" noProof="0">
                <a:ln>
                  <a:noFill/>
                </a:ln>
                <a:solidFill>
                  <a:schemeClr val="tx1"/>
                </a:solidFill>
                <a:effectLst/>
                <a:uLnTx/>
                <a:uFillTx/>
                <a:latin typeface="Montserrat"/>
              </a:rPr>
              <a:t>le numéro « </a:t>
            </a:r>
            <a:r>
              <a:rPr lang="fr-FR" sz="1250">
                <a:solidFill>
                  <a:schemeClr val="tx1"/>
                </a:solidFill>
                <a:latin typeface="Montserrat"/>
              </a:rPr>
              <a:t>11111111111111 »</a:t>
            </a:r>
            <a:r>
              <a:rPr kumimoji="0" lang="fr-FR" sz="1250" b="0" i="0" u="none" strike="noStrike" kern="1200" cap="none" spc="0" normalizeH="0" baseline="0" noProof="0">
                <a:ln>
                  <a:noFill/>
                </a:ln>
                <a:solidFill>
                  <a:schemeClr val="tx1"/>
                </a:solidFill>
                <a:effectLst/>
                <a:uLnTx/>
                <a:uFillTx/>
                <a:latin typeface="Montserrat"/>
              </a:rPr>
              <a:t> (14 fois le chiffre 1) </a:t>
            </a:r>
            <a:r>
              <a:rPr lang="fr-FR" sz="1250">
                <a:solidFill>
                  <a:schemeClr val="tx1"/>
                </a:solidFill>
                <a:latin typeface="Montserrat"/>
              </a:rPr>
              <a:t>dans le champ</a:t>
            </a:r>
            <a:r>
              <a:rPr kumimoji="0" lang="fr-FR" sz="1250" b="0" i="0" u="none" strike="noStrike" kern="1200" cap="none" spc="0" normalizeH="0" baseline="0" noProof="0">
                <a:ln>
                  <a:noFill/>
                </a:ln>
                <a:solidFill>
                  <a:schemeClr val="tx1"/>
                </a:solidFill>
                <a:effectLst/>
                <a:uLnTx/>
                <a:uFillTx/>
                <a:latin typeface="Montserrat"/>
              </a:rPr>
              <a:t> SIRET</a:t>
            </a:r>
            <a:endParaRPr lang="fr-FR" sz="1250" b="0" i="0" u="none" strike="noStrike" kern="1200" cap="none" spc="0" normalizeH="0" baseline="0" noProof="0">
              <a:ln>
                <a:noFill/>
              </a:ln>
              <a:solidFill>
                <a:schemeClr val="tx1"/>
              </a:solidFill>
              <a:effectLst/>
              <a:uLnTx/>
              <a:uFillTx/>
              <a:latin typeface="Montserrat"/>
            </a:endParaRPr>
          </a:p>
        </p:txBody>
      </p:sp>
      <p:sp>
        <p:nvSpPr>
          <p:cNvPr id="9" name="Chevron 6">
            <a:extLst>
              <a:ext uri="{FF2B5EF4-FFF2-40B4-BE49-F238E27FC236}">
                <a16:creationId xmlns:a16="http://schemas.microsoft.com/office/drawing/2014/main" id="{305B5CF8-CA52-B46C-72EC-E515AE891344}"/>
              </a:ext>
            </a:extLst>
          </p:cNvPr>
          <p:cNvSpPr/>
          <p:nvPr/>
        </p:nvSpPr>
        <p:spPr>
          <a:xfrm>
            <a:off x="958492" y="3842918"/>
            <a:ext cx="2780589" cy="1116000"/>
          </a:xfrm>
          <a:prstGeom prst="homePlate">
            <a:avLst>
              <a:gd name="adj" fmla="val 0"/>
            </a:avLst>
          </a:prstGeom>
          <a:solidFill>
            <a:srgbClr val="0F3A93"/>
          </a:solidFill>
          <a:ln w="12700" cap="flat" cmpd="sng" algn="ctr">
            <a:solidFill>
              <a:srgbClr val="0F3A9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chemeClr val="bg1"/>
                </a:solidFill>
                <a:effectLst>
                  <a:glow>
                    <a:scrgbClr r="0" g="0" b="0"/>
                  </a:glow>
                </a:effectLst>
                <a:uLnTx/>
                <a:uFillTx/>
                <a:latin typeface="Montserrat" panose="00000500000000000000" pitchFamily="2" charset="0"/>
                <a:ea typeface="+mn-ea"/>
                <a:cs typeface="+mn-cs"/>
              </a:rPr>
              <a:t>Mon SIRET est lié 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chemeClr val="bg1"/>
                </a:solidFill>
                <a:effectLst>
                  <a:glow>
                    <a:scrgbClr r="0" g="0" b="0"/>
                  </a:glow>
                </a:effectLst>
                <a:uLnTx/>
                <a:uFillTx/>
                <a:latin typeface="Montserrat" panose="00000500000000000000" pitchFamily="2" charset="0"/>
                <a:ea typeface="+mn-ea"/>
                <a:cs typeface="+mn-cs"/>
              </a:rPr>
              <a:t> plusieurs sites</a:t>
            </a:r>
          </a:p>
        </p:txBody>
      </p:sp>
      <p:sp>
        <p:nvSpPr>
          <p:cNvPr id="10" name="Oval 8">
            <a:extLst>
              <a:ext uri="{FF2B5EF4-FFF2-40B4-BE49-F238E27FC236}">
                <a16:creationId xmlns:a16="http://schemas.microsoft.com/office/drawing/2014/main" id="{6431545E-8336-62E6-04B9-89C7C8D3103E}"/>
              </a:ext>
            </a:extLst>
          </p:cNvPr>
          <p:cNvSpPr/>
          <p:nvPr/>
        </p:nvSpPr>
        <p:spPr>
          <a:xfrm>
            <a:off x="780718" y="4222024"/>
            <a:ext cx="355546" cy="355546"/>
          </a:xfrm>
          <a:prstGeom prst="ellipse">
            <a:avLst/>
          </a:prstGeom>
          <a:solidFill>
            <a:schemeClr val="bg1"/>
          </a:solidFill>
          <a:ln w="38100">
            <a:solidFill>
              <a:srgbClr val="0F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003196"/>
                </a:solidFill>
                <a:latin typeface="Montserrat" panose="00000500000000000000" pitchFamily="2" charset="0"/>
              </a:rPr>
              <a:t>3</a:t>
            </a:r>
          </a:p>
        </p:txBody>
      </p:sp>
      <p:sp>
        <p:nvSpPr>
          <p:cNvPr id="13" name="Chevron 6">
            <a:extLst>
              <a:ext uri="{FF2B5EF4-FFF2-40B4-BE49-F238E27FC236}">
                <a16:creationId xmlns:a16="http://schemas.microsoft.com/office/drawing/2014/main" id="{D47DBF53-2DF4-1F3C-FD68-62A789D96E06}"/>
              </a:ext>
            </a:extLst>
          </p:cNvPr>
          <p:cNvSpPr/>
          <p:nvPr/>
        </p:nvSpPr>
        <p:spPr>
          <a:xfrm>
            <a:off x="958492" y="5097413"/>
            <a:ext cx="2780589" cy="1116000"/>
          </a:xfrm>
          <a:prstGeom prst="homePlate">
            <a:avLst>
              <a:gd name="adj" fmla="val 0"/>
            </a:avLst>
          </a:prstGeom>
          <a:solidFill>
            <a:srgbClr val="0F3A93"/>
          </a:solidFill>
          <a:ln w="12700" cap="flat" cmpd="sng" algn="ctr">
            <a:solidFill>
              <a:srgbClr val="0F3A9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chemeClr val="bg1"/>
                </a:solidFill>
                <a:effectLst>
                  <a:glow>
                    <a:scrgbClr r="0" g="0" b="0"/>
                  </a:glow>
                </a:effectLst>
                <a:uLnTx/>
                <a:uFillTx/>
                <a:latin typeface="Montserrat" panose="00000500000000000000" pitchFamily="2" charset="0"/>
                <a:ea typeface="+mn-ea"/>
                <a:cs typeface="+mn-cs"/>
              </a:rPr>
              <a:t>Mon SIRET est lié à 2 tarifications (déchèterie pro et autres plateformes d’inertes)</a:t>
            </a:r>
          </a:p>
        </p:txBody>
      </p:sp>
      <p:sp>
        <p:nvSpPr>
          <p:cNvPr id="14" name="Oval 8">
            <a:extLst>
              <a:ext uri="{FF2B5EF4-FFF2-40B4-BE49-F238E27FC236}">
                <a16:creationId xmlns:a16="http://schemas.microsoft.com/office/drawing/2014/main" id="{457A72FD-965A-3B87-6061-3B67D40F27DE}"/>
              </a:ext>
            </a:extLst>
          </p:cNvPr>
          <p:cNvSpPr/>
          <p:nvPr/>
        </p:nvSpPr>
        <p:spPr>
          <a:xfrm>
            <a:off x="780718" y="5477640"/>
            <a:ext cx="355546" cy="355546"/>
          </a:xfrm>
          <a:prstGeom prst="ellipse">
            <a:avLst/>
          </a:prstGeom>
          <a:solidFill>
            <a:schemeClr val="bg1"/>
          </a:solidFill>
          <a:ln w="38100">
            <a:solidFill>
              <a:srgbClr val="0F3A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003196"/>
                </a:solidFill>
                <a:latin typeface="Montserrat" panose="00000500000000000000" pitchFamily="2" charset="0"/>
              </a:rPr>
              <a:t>4</a:t>
            </a:r>
          </a:p>
        </p:txBody>
      </p:sp>
      <p:sp>
        <p:nvSpPr>
          <p:cNvPr id="15" name="Chevron 6">
            <a:extLst>
              <a:ext uri="{FF2B5EF4-FFF2-40B4-BE49-F238E27FC236}">
                <a16:creationId xmlns:a16="http://schemas.microsoft.com/office/drawing/2014/main" id="{307D0E13-66F4-F353-BF87-F6C8AF9EE3B9}"/>
              </a:ext>
            </a:extLst>
          </p:cNvPr>
          <p:cNvSpPr/>
          <p:nvPr/>
        </p:nvSpPr>
        <p:spPr>
          <a:xfrm>
            <a:off x="3739076" y="3842918"/>
            <a:ext cx="8247600" cy="1116000"/>
          </a:xfrm>
          <a:prstGeom prst="homePlate">
            <a:avLst>
              <a:gd name="adj" fmla="val 0"/>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180000" indent="-180000">
              <a:spcBef>
                <a:spcPts val="300"/>
              </a:spcBef>
              <a:buClr>
                <a:srgbClr val="C2C2C2"/>
              </a:buClr>
              <a:buSzPct val="77000"/>
              <a:buFont typeface="Wingdings 3" panose="05040102010807070707" pitchFamily="18" charset="2"/>
              <a:buChar char=""/>
              <a:defRPr/>
            </a:pPr>
            <a:r>
              <a:rPr lang="fr-FR" sz="1250">
                <a:solidFill>
                  <a:prstClr val="black"/>
                </a:solidFill>
                <a:latin typeface="Montserrat" panose="00000500000000000000" pitchFamily="2" charset="0"/>
              </a:rPr>
              <a:t>Envoyez le registre des déchets de chaque site par mail à operations@ecominero.fr</a:t>
            </a:r>
          </a:p>
          <a:p>
            <a:pPr marL="180000" indent="-180000">
              <a:spcBef>
                <a:spcPts val="300"/>
              </a:spcBef>
              <a:buClr>
                <a:srgbClr val="C2C2C2"/>
              </a:buClr>
              <a:buSzPct val="77000"/>
              <a:buFont typeface="Wingdings 3" panose="05040102010807070707" pitchFamily="18" charset="2"/>
              <a:buChar char=""/>
              <a:defRPr/>
            </a:pPr>
            <a:r>
              <a:rPr kumimoji="0" lang="fr-FR" sz="125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Un acompte mensuel sera versé en fonction des quantités reçues. 	Lorsque les sites pourront être intégrés à la plateforme Espace Ecominéro (cible octobre 2023) une régularisation sera effectuée</a:t>
            </a:r>
          </a:p>
        </p:txBody>
      </p:sp>
      <p:sp>
        <p:nvSpPr>
          <p:cNvPr id="16" name="Chevron 6">
            <a:extLst>
              <a:ext uri="{FF2B5EF4-FFF2-40B4-BE49-F238E27FC236}">
                <a16:creationId xmlns:a16="http://schemas.microsoft.com/office/drawing/2014/main" id="{458BEEB0-6A06-07EB-38A3-0A4DE3EE6B25}"/>
              </a:ext>
            </a:extLst>
          </p:cNvPr>
          <p:cNvSpPr/>
          <p:nvPr/>
        </p:nvSpPr>
        <p:spPr>
          <a:xfrm>
            <a:off x="3739076" y="5097413"/>
            <a:ext cx="8247600" cy="1116000"/>
          </a:xfrm>
          <a:prstGeom prst="homePlate">
            <a:avLst>
              <a:gd name="adj" fmla="val 0"/>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180000" indent="-180000">
              <a:spcBef>
                <a:spcPts val="300"/>
              </a:spcBef>
              <a:buClr>
                <a:srgbClr val="C2C2C2"/>
              </a:buClr>
              <a:buSzPct val="77000"/>
              <a:buFont typeface="Wingdings 3" panose="05040102010807070707" pitchFamily="18" charset="2"/>
              <a:buChar char=""/>
              <a:defRPr/>
            </a:pPr>
            <a:r>
              <a:rPr lang="fr-FR" sz="1250">
                <a:solidFill>
                  <a:prstClr val="black"/>
                </a:solidFill>
                <a:latin typeface="Montserrat" panose="00000500000000000000" pitchFamily="2" charset="0"/>
              </a:rPr>
              <a:t>Les 2000 premières tonnes seront rémunérées au tarif déchèterie professionnelle et distributeur. </a:t>
            </a:r>
          </a:p>
          <a:p>
            <a:pPr marL="180000" indent="-180000">
              <a:spcBef>
                <a:spcPts val="300"/>
              </a:spcBef>
              <a:buClr>
                <a:srgbClr val="C2C2C2"/>
              </a:buClr>
              <a:buSzPct val="77000"/>
              <a:buFont typeface="Wingdings 3" panose="05040102010807070707" pitchFamily="18" charset="2"/>
              <a:buChar char=""/>
              <a:defRPr/>
            </a:pPr>
            <a:r>
              <a:rPr lang="fr-FR" sz="1250">
                <a:solidFill>
                  <a:prstClr val="black"/>
                </a:solidFill>
                <a:latin typeface="Montserrat" panose="00000500000000000000" pitchFamily="2" charset="0"/>
              </a:rPr>
              <a:t>Lorsque le mois M le site dépassera les 2000 tonnes, le mois M+1 le tarif carrière, plateforme de recyclage et station de transit sera appliqué avec la réfaction</a:t>
            </a:r>
            <a:endParaRPr kumimoji="0" lang="fr-FR" sz="125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539046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3E238118-8ABA-49DE-9DF2-E68EF2F11F4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73" imgH="473" progId="TCLayout.ActiveDocument.1">
                  <p:embed/>
                </p:oleObj>
              </mc:Choice>
              <mc:Fallback>
                <p:oleObj name="Diapositive think-cell" r:id="rId4" imgW="473" imgH="473" progId="TCLayout.ActiveDocument.1">
                  <p:embed/>
                  <p:pic>
                    <p:nvPicPr>
                      <p:cNvPr id="2" name="Objet 1" hidden="1">
                        <a:extLst>
                          <a:ext uri="{FF2B5EF4-FFF2-40B4-BE49-F238E27FC236}">
                            <a16:creationId xmlns:a16="http://schemas.microsoft.com/office/drawing/2014/main" id="{3E238118-8ABA-49DE-9DF2-E68EF2F11F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8" name="object 10">
            <a:extLst>
              <a:ext uri="{FF2B5EF4-FFF2-40B4-BE49-F238E27FC236}">
                <a16:creationId xmlns:a16="http://schemas.microsoft.com/office/drawing/2014/main" id="{9AAF9356-D777-4836-88B6-838DBA9943F3}"/>
              </a:ext>
            </a:extLst>
          </p:cNvPr>
          <p:cNvSpPr txBox="1">
            <a:spLocks/>
          </p:cNvSpPr>
          <p:nvPr/>
        </p:nvSpPr>
        <p:spPr>
          <a:xfrm>
            <a:off x="1068501" y="554350"/>
            <a:ext cx="10800000" cy="331120"/>
          </a:xfrm>
          <a:prstGeom prst="rect">
            <a:avLst/>
          </a:prstGeom>
        </p:spPr>
        <p:txBody>
          <a:bodyPr vert="horz" wrap="square" lIns="0" tIns="15180" rIns="0" bIns="0" rtlCol="0" anchor="ctr" anchorCtr="0">
            <a:spAutoFit/>
          </a:bodyPr>
          <a:lstStyle>
            <a:lvl1pPr algn="l" defTabSz="986902" rtl="0" eaLnBrk="1" latinLnBrk="0" hangingPunct="1">
              <a:spcBef>
                <a:spcPct val="0"/>
              </a:spcBef>
              <a:buNone/>
              <a:defRPr sz="2105" b="1" kern="0" cap="none" spc="0" baseline="0">
                <a:ln>
                  <a:noFill/>
                </a:ln>
                <a:solidFill>
                  <a:schemeClr val="tx2"/>
                </a:solidFill>
                <a:effectLst/>
                <a:latin typeface="Arial" panose="020B0604020202020204" pitchFamily="34" charset="0"/>
                <a:ea typeface="+mj-ea"/>
                <a:cs typeface="Arial" panose="020B0604020202020204" pitchFamily="34" charset="0"/>
              </a:defRPr>
            </a:lvl1pPr>
          </a:lstStyle>
          <a:p>
            <a:pPr marL="14456" marR="0" lvl="0" indent="0" algn="l" defTabSz="1124613" rtl="0" eaLnBrk="1" fontAlgn="auto" latinLnBrk="0" hangingPunct="1">
              <a:lnSpc>
                <a:spcPct val="100000"/>
              </a:lnSpc>
              <a:spcBef>
                <a:spcPts val="120"/>
              </a:spcBef>
              <a:spcAft>
                <a:spcPts val="0"/>
              </a:spcAft>
              <a:buClrTx/>
              <a:buSzTx/>
              <a:buFont typeface="Wingdings" pitchFamily="2" charset="2"/>
              <a:buNone/>
              <a:tabLst/>
              <a:defRPr/>
            </a:pPr>
            <a:r>
              <a:rPr kumimoji="0" lang="fr-FR" sz="2052" b="1" i="0" u="none" strike="noStrike" kern="0" cap="none" normalizeH="0" noProof="0">
                <a:ln>
                  <a:noFill/>
                </a:ln>
                <a:solidFill>
                  <a:srgbClr val="27398F"/>
                </a:solidFill>
                <a:effectLst/>
                <a:uLnTx/>
                <a:uFillTx/>
                <a:latin typeface="Montserrat" panose="00000500000000000000" pitchFamily="2" charset="0"/>
                <a:ea typeface="+mj-ea"/>
                <a:cs typeface="Arial"/>
              </a:rPr>
              <a:t>Ecominéro répond à vos questions</a:t>
            </a:r>
          </a:p>
        </p:txBody>
      </p:sp>
      <p:sp>
        <p:nvSpPr>
          <p:cNvPr id="41" name="object 3">
            <a:extLst>
              <a:ext uri="{FF2B5EF4-FFF2-40B4-BE49-F238E27FC236}">
                <a16:creationId xmlns:a16="http://schemas.microsoft.com/office/drawing/2014/main" id="{380C0E8C-23ED-4102-9810-0071FA8A8914}"/>
              </a:ext>
            </a:extLst>
          </p:cNvPr>
          <p:cNvSpPr/>
          <p:nvPr/>
        </p:nvSpPr>
        <p:spPr>
          <a:xfrm>
            <a:off x="1610" y="1811"/>
            <a:ext cx="410394" cy="6852933"/>
          </a:xfrm>
          <a:custGeom>
            <a:avLst/>
            <a:gdLst/>
            <a:ahLst/>
            <a:cxnLst/>
            <a:rect l="l" t="t" r="r" b="b"/>
            <a:pathLst>
              <a:path w="360045" h="6012180">
                <a:moveTo>
                  <a:pt x="35697" y="0"/>
                </a:moveTo>
                <a:lnTo>
                  <a:pt x="0" y="0"/>
                </a:lnTo>
                <a:lnTo>
                  <a:pt x="0" y="6012002"/>
                </a:lnTo>
                <a:lnTo>
                  <a:pt x="35714" y="6012002"/>
                </a:lnTo>
                <a:lnTo>
                  <a:pt x="50996" y="5977240"/>
                </a:lnTo>
                <a:lnTo>
                  <a:pt x="66671" y="5920518"/>
                </a:lnTo>
                <a:lnTo>
                  <a:pt x="76342" y="5873537"/>
                </a:lnTo>
                <a:lnTo>
                  <a:pt x="85864" y="5826425"/>
                </a:lnTo>
                <a:lnTo>
                  <a:pt x="95235" y="5779183"/>
                </a:lnTo>
                <a:lnTo>
                  <a:pt x="104456" y="5731811"/>
                </a:lnTo>
                <a:lnTo>
                  <a:pt x="113525" y="5684312"/>
                </a:lnTo>
                <a:lnTo>
                  <a:pt x="122442" y="5636685"/>
                </a:lnTo>
                <a:lnTo>
                  <a:pt x="131207" y="5588931"/>
                </a:lnTo>
                <a:lnTo>
                  <a:pt x="139818" y="5541052"/>
                </a:lnTo>
                <a:lnTo>
                  <a:pt x="148274" y="5493048"/>
                </a:lnTo>
                <a:lnTo>
                  <a:pt x="156576" y="5444920"/>
                </a:lnTo>
                <a:lnTo>
                  <a:pt x="164723" y="5396669"/>
                </a:lnTo>
                <a:lnTo>
                  <a:pt x="172713" y="5348296"/>
                </a:lnTo>
                <a:lnTo>
                  <a:pt x="180547" y="5299801"/>
                </a:lnTo>
                <a:lnTo>
                  <a:pt x="188223" y="5251186"/>
                </a:lnTo>
                <a:lnTo>
                  <a:pt x="195741" y="5202452"/>
                </a:lnTo>
                <a:lnTo>
                  <a:pt x="203101" y="5153598"/>
                </a:lnTo>
                <a:lnTo>
                  <a:pt x="210301" y="5104627"/>
                </a:lnTo>
                <a:lnTo>
                  <a:pt x="217341" y="5055539"/>
                </a:lnTo>
                <a:lnTo>
                  <a:pt x="224220" y="5006335"/>
                </a:lnTo>
                <a:lnTo>
                  <a:pt x="230938" y="4957015"/>
                </a:lnTo>
                <a:lnTo>
                  <a:pt x="237493" y="4907581"/>
                </a:lnTo>
                <a:lnTo>
                  <a:pt x="243886" y="4858033"/>
                </a:lnTo>
                <a:lnTo>
                  <a:pt x="250116" y="4808373"/>
                </a:lnTo>
                <a:lnTo>
                  <a:pt x="256181" y="4758601"/>
                </a:lnTo>
                <a:lnTo>
                  <a:pt x="262082" y="4708718"/>
                </a:lnTo>
                <a:lnTo>
                  <a:pt x="267818" y="4658725"/>
                </a:lnTo>
                <a:lnTo>
                  <a:pt x="273387" y="4608623"/>
                </a:lnTo>
                <a:lnTo>
                  <a:pt x="278790" y="4558412"/>
                </a:lnTo>
                <a:lnTo>
                  <a:pt x="284025" y="4508094"/>
                </a:lnTo>
                <a:lnTo>
                  <a:pt x="289092" y="4457669"/>
                </a:lnTo>
                <a:lnTo>
                  <a:pt x="293991" y="4407139"/>
                </a:lnTo>
                <a:lnTo>
                  <a:pt x="298720" y="4356504"/>
                </a:lnTo>
                <a:lnTo>
                  <a:pt x="303279" y="4305765"/>
                </a:lnTo>
                <a:lnTo>
                  <a:pt x="307668" y="4254922"/>
                </a:lnTo>
                <a:lnTo>
                  <a:pt x="311885" y="4203978"/>
                </a:lnTo>
                <a:lnTo>
                  <a:pt x="315930" y="4152932"/>
                </a:lnTo>
                <a:lnTo>
                  <a:pt x="319802" y="4101785"/>
                </a:lnTo>
                <a:lnTo>
                  <a:pt x="323502" y="4050539"/>
                </a:lnTo>
                <a:lnTo>
                  <a:pt x="327027" y="3999194"/>
                </a:lnTo>
                <a:lnTo>
                  <a:pt x="330377" y="3947751"/>
                </a:lnTo>
                <a:lnTo>
                  <a:pt x="333553" y="3896211"/>
                </a:lnTo>
                <a:lnTo>
                  <a:pt x="336552" y="3844575"/>
                </a:lnTo>
                <a:lnTo>
                  <a:pt x="339374" y="3792843"/>
                </a:lnTo>
                <a:lnTo>
                  <a:pt x="342020" y="3741017"/>
                </a:lnTo>
                <a:lnTo>
                  <a:pt x="344487" y="3689098"/>
                </a:lnTo>
                <a:lnTo>
                  <a:pt x="346776" y="3637085"/>
                </a:lnTo>
                <a:lnTo>
                  <a:pt x="348885" y="3584981"/>
                </a:lnTo>
                <a:lnTo>
                  <a:pt x="350815" y="3532786"/>
                </a:lnTo>
                <a:lnTo>
                  <a:pt x="352563" y="3480501"/>
                </a:lnTo>
                <a:lnTo>
                  <a:pt x="354131" y="3428126"/>
                </a:lnTo>
                <a:lnTo>
                  <a:pt x="355517" y="3375663"/>
                </a:lnTo>
                <a:lnTo>
                  <a:pt x="356720" y="3323113"/>
                </a:lnTo>
                <a:lnTo>
                  <a:pt x="357739" y="3270476"/>
                </a:lnTo>
                <a:lnTo>
                  <a:pt x="358575" y="3217753"/>
                </a:lnTo>
                <a:lnTo>
                  <a:pt x="359226" y="3164945"/>
                </a:lnTo>
                <a:lnTo>
                  <a:pt x="359692" y="3112053"/>
                </a:lnTo>
                <a:lnTo>
                  <a:pt x="359973" y="3059078"/>
                </a:lnTo>
                <a:lnTo>
                  <a:pt x="359973" y="2952965"/>
                </a:lnTo>
                <a:lnTo>
                  <a:pt x="359692" y="2899990"/>
                </a:lnTo>
                <a:lnTo>
                  <a:pt x="359226" y="2847099"/>
                </a:lnTo>
                <a:lnTo>
                  <a:pt x="358575" y="2794292"/>
                </a:lnTo>
                <a:lnTo>
                  <a:pt x="357739" y="2741570"/>
                </a:lnTo>
                <a:lnTo>
                  <a:pt x="356720" y="2688933"/>
                </a:lnTo>
                <a:lnTo>
                  <a:pt x="355517" y="2636383"/>
                </a:lnTo>
                <a:lnTo>
                  <a:pt x="354131" y="2583920"/>
                </a:lnTo>
                <a:lnTo>
                  <a:pt x="352563" y="2531546"/>
                </a:lnTo>
                <a:lnTo>
                  <a:pt x="350815" y="2479261"/>
                </a:lnTo>
                <a:lnTo>
                  <a:pt x="348885" y="2427065"/>
                </a:lnTo>
                <a:lnTo>
                  <a:pt x="346776" y="2374961"/>
                </a:lnTo>
                <a:lnTo>
                  <a:pt x="344487" y="2322948"/>
                </a:lnTo>
                <a:lnTo>
                  <a:pt x="342020" y="2271028"/>
                </a:lnTo>
                <a:lnTo>
                  <a:pt x="339374" y="2219202"/>
                </a:lnTo>
                <a:lnTo>
                  <a:pt x="336552" y="2167470"/>
                </a:lnTo>
                <a:lnTo>
                  <a:pt x="333553" y="2115833"/>
                </a:lnTo>
                <a:lnTo>
                  <a:pt x="330377" y="2064292"/>
                </a:lnTo>
                <a:lnTo>
                  <a:pt x="327027" y="2012849"/>
                </a:lnTo>
                <a:lnTo>
                  <a:pt x="323502" y="1961503"/>
                </a:lnTo>
                <a:lnTo>
                  <a:pt x="319802" y="1910256"/>
                </a:lnTo>
                <a:lnTo>
                  <a:pt x="315930" y="1859109"/>
                </a:lnTo>
                <a:lnTo>
                  <a:pt x="311885" y="1808062"/>
                </a:lnTo>
                <a:lnTo>
                  <a:pt x="307668" y="1757116"/>
                </a:lnTo>
                <a:lnTo>
                  <a:pt x="303279" y="1706273"/>
                </a:lnTo>
                <a:lnTo>
                  <a:pt x="298720" y="1655533"/>
                </a:lnTo>
                <a:lnTo>
                  <a:pt x="293991" y="1604897"/>
                </a:lnTo>
                <a:lnTo>
                  <a:pt x="289092" y="1554366"/>
                </a:lnTo>
                <a:lnTo>
                  <a:pt x="284025" y="1503941"/>
                </a:lnTo>
                <a:lnTo>
                  <a:pt x="278790" y="1453622"/>
                </a:lnTo>
                <a:lnTo>
                  <a:pt x="273387" y="1403411"/>
                </a:lnTo>
                <a:lnTo>
                  <a:pt x="267818" y="1353308"/>
                </a:lnTo>
                <a:lnTo>
                  <a:pt x="262082" y="1303315"/>
                </a:lnTo>
                <a:lnTo>
                  <a:pt x="256181" y="1253431"/>
                </a:lnTo>
                <a:lnTo>
                  <a:pt x="250116" y="1203659"/>
                </a:lnTo>
                <a:lnTo>
                  <a:pt x="243886" y="1153999"/>
                </a:lnTo>
                <a:lnTo>
                  <a:pt x="237493" y="1104451"/>
                </a:lnTo>
                <a:lnTo>
                  <a:pt x="230938" y="1055017"/>
                </a:lnTo>
                <a:lnTo>
                  <a:pt x="224220" y="1005697"/>
                </a:lnTo>
                <a:lnTo>
                  <a:pt x="217341" y="956493"/>
                </a:lnTo>
                <a:lnTo>
                  <a:pt x="210301" y="907405"/>
                </a:lnTo>
                <a:lnTo>
                  <a:pt x="203101" y="858435"/>
                </a:lnTo>
                <a:lnTo>
                  <a:pt x="195741" y="809582"/>
                </a:lnTo>
                <a:lnTo>
                  <a:pt x="188223" y="760848"/>
                </a:lnTo>
                <a:lnTo>
                  <a:pt x="180547" y="712234"/>
                </a:lnTo>
                <a:lnTo>
                  <a:pt x="172713" y="663741"/>
                </a:lnTo>
                <a:lnTo>
                  <a:pt x="164723" y="615369"/>
                </a:lnTo>
                <a:lnTo>
                  <a:pt x="156576" y="567119"/>
                </a:lnTo>
                <a:lnTo>
                  <a:pt x="148274" y="518993"/>
                </a:lnTo>
                <a:lnTo>
                  <a:pt x="139818" y="470991"/>
                </a:lnTo>
                <a:lnTo>
                  <a:pt x="131207" y="423114"/>
                </a:lnTo>
                <a:lnTo>
                  <a:pt x="122442" y="375363"/>
                </a:lnTo>
                <a:lnTo>
                  <a:pt x="113525" y="327738"/>
                </a:lnTo>
                <a:lnTo>
                  <a:pt x="104456" y="280242"/>
                </a:lnTo>
                <a:lnTo>
                  <a:pt x="95235" y="232873"/>
                </a:lnTo>
                <a:lnTo>
                  <a:pt x="85864" y="185635"/>
                </a:lnTo>
                <a:lnTo>
                  <a:pt x="76342" y="138526"/>
                </a:lnTo>
                <a:lnTo>
                  <a:pt x="66671" y="91548"/>
                </a:lnTo>
                <a:lnTo>
                  <a:pt x="50996" y="34813"/>
                </a:lnTo>
                <a:lnTo>
                  <a:pt x="35697" y="0"/>
                </a:lnTo>
                <a:close/>
              </a:path>
            </a:pathLst>
          </a:custGeom>
          <a:solidFill>
            <a:srgbClr val="0F3A93"/>
          </a:solidFill>
        </p:spPr>
        <p:txBody>
          <a:bodyPr wrap="square" lIns="0" tIns="0" rIns="0" bIns="0" rtlCol="0"/>
          <a:lstStyle/>
          <a:p>
            <a:pPr marL="0" marR="0" lvl="0" indent="0" algn="l" defTabSz="1042250" rtl="0" eaLnBrk="1" fontAlgn="auto" latinLnBrk="0" hangingPunct="1">
              <a:lnSpc>
                <a:spcPct val="100000"/>
              </a:lnSpc>
              <a:spcBef>
                <a:spcPts val="0"/>
              </a:spcBef>
              <a:spcAft>
                <a:spcPts val="0"/>
              </a:spcAft>
              <a:buClrTx/>
              <a:buSzTx/>
              <a:buFont typeface="Wingdings" pitchFamily="2" charset="2"/>
              <a:buNone/>
              <a:tabLst/>
              <a:defRPr/>
            </a:pPr>
            <a:endParaRPr kumimoji="0" lang="fr-FR" sz="1824"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7" name="object 65">
            <a:extLst>
              <a:ext uri="{FF2B5EF4-FFF2-40B4-BE49-F238E27FC236}">
                <a16:creationId xmlns:a16="http://schemas.microsoft.com/office/drawing/2014/main" id="{4CB3BA3A-B644-4EF6-A081-7A9E159CBD1C}"/>
              </a:ext>
            </a:extLst>
          </p:cNvPr>
          <p:cNvSpPr/>
          <p:nvPr/>
        </p:nvSpPr>
        <p:spPr>
          <a:xfrm>
            <a:off x="822417" y="535265"/>
            <a:ext cx="136074" cy="410394"/>
          </a:xfrm>
          <a:custGeom>
            <a:avLst/>
            <a:gdLst/>
            <a:ahLst/>
            <a:cxnLst/>
            <a:rect l="l" t="t" r="r" b="b"/>
            <a:pathLst>
              <a:path w="119380" h="360044">
                <a:moveTo>
                  <a:pt x="18204" y="0"/>
                </a:moveTo>
                <a:lnTo>
                  <a:pt x="9377" y="2195"/>
                </a:lnTo>
                <a:lnTo>
                  <a:pt x="2998" y="8016"/>
                </a:lnTo>
                <a:lnTo>
                  <a:pt x="16" y="16091"/>
                </a:lnTo>
                <a:lnTo>
                  <a:pt x="1376" y="25044"/>
                </a:lnTo>
                <a:lnTo>
                  <a:pt x="14982" y="61562"/>
                </a:lnTo>
                <a:lnTo>
                  <a:pt x="24954" y="99693"/>
                </a:lnTo>
                <a:lnTo>
                  <a:pt x="31087" y="139231"/>
                </a:lnTo>
                <a:lnTo>
                  <a:pt x="33177" y="179971"/>
                </a:lnTo>
                <a:lnTo>
                  <a:pt x="31085" y="220722"/>
                </a:lnTo>
                <a:lnTo>
                  <a:pt x="24947" y="260273"/>
                </a:lnTo>
                <a:lnTo>
                  <a:pt x="14971" y="298415"/>
                </a:lnTo>
                <a:lnTo>
                  <a:pt x="1363" y="334937"/>
                </a:lnTo>
                <a:lnTo>
                  <a:pt x="0" y="343870"/>
                </a:lnTo>
                <a:lnTo>
                  <a:pt x="2959" y="351932"/>
                </a:lnTo>
                <a:lnTo>
                  <a:pt x="9302" y="357761"/>
                </a:lnTo>
                <a:lnTo>
                  <a:pt x="18089" y="359994"/>
                </a:lnTo>
                <a:lnTo>
                  <a:pt x="79748" y="359867"/>
                </a:lnTo>
                <a:lnTo>
                  <a:pt x="102118" y="308205"/>
                </a:lnTo>
                <a:lnTo>
                  <a:pt x="111583" y="266680"/>
                </a:lnTo>
                <a:lnTo>
                  <a:pt x="117387" y="223879"/>
                </a:lnTo>
                <a:lnTo>
                  <a:pt x="119359" y="179971"/>
                </a:lnTo>
                <a:lnTo>
                  <a:pt x="117369" y="136144"/>
                </a:lnTo>
                <a:lnTo>
                  <a:pt x="111518" y="93416"/>
                </a:lnTo>
                <a:lnTo>
                  <a:pt x="101984" y="51957"/>
                </a:lnTo>
                <a:lnTo>
                  <a:pt x="88943" y="11938"/>
                </a:lnTo>
                <a:lnTo>
                  <a:pt x="79595" y="431"/>
                </a:lnTo>
                <a:lnTo>
                  <a:pt x="18204" y="0"/>
                </a:lnTo>
                <a:close/>
              </a:path>
            </a:pathLst>
          </a:custGeom>
          <a:solidFill>
            <a:srgbClr val="47BC54"/>
          </a:solidFill>
        </p:spPr>
        <p:txBody>
          <a:bodyPr wrap="square" lIns="0" tIns="0" rIns="0" bIns="0" rtlCol="0"/>
          <a:lstStyle/>
          <a:p>
            <a:pPr marL="0" marR="0" lvl="0" indent="0" algn="l" defTabSz="1042250" rtl="0" eaLnBrk="1" fontAlgn="auto" latinLnBrk="0" hangingPunct="1">
              <a:lnSpc>
                <a:spcPct val="100000"/>
              </a:lnSpc>
              <a:spcBef>
                <a:spcPts val="0"/>
              </a:spcBef>
              <a:spcAft>
                <a:spcPts val="0"/>
              </a:spcAft>
              <a:buClrTx/>
              <a:buSzTx/>
              <a:buFont typeface="Wingdings" pitchFamily="2" charset="2"/>
              <a:buNone/>
              <a:tabLst/>
              <a:defRPr/>
            </a:pPr>
            <a:endParaRPr kumimoji="0" lang="fr-FR" sz="1824" b="0" i="0" u="none" strike="noStrike" kern="1200" cap="none" spc="0" normalizeH="0" baseline="0" noProof="0">
              <a:ln>
                <a:noFill/>
              </a:ln>
              <a:solidFill>
                <a:prstClr val="black"/>
              </a:solidFill>
              <a:effectLst/>
              <a:uLnTx/>
              <a:uFillTx/>
              <a:latin typeface="Montserrat" panose="00000500000000000000" pitchFamily="2" charset="0"/>
              <a:ea typeface="+mn-ea"/>
              <a:cs typeface="Arial" panose="020B0604020202020204" pitchFamily="34" charset="0"/>
            </a:endParaRPr>
          </a:p>
        </p:txBody>
      </p:sp>
      <p:sp>
        <p:nvSpPr>
          <p:cNvPr id="4" name="Espace réservé du numéro de diapositive 2">
            <a:extLst>
              <a:ext uri="{FF2B5EF4-FFF2-40B4-BE49-F238E27FC236}">
                <a16:creationId xmlns:a16="http://schemas.microsoft.com/office/drawing/2014/main" id="{799B0729-C2DF-F747-7C79-3B541DA5C885}"/>
              </a:ext>
            </a:extLst>
          </p:cNvPr>
          <p:cNvSpPr txBox="1">
            <a:spLocks/>
          </p:cNvSpPr>
          <p:nvPr/>
        </p:nvSpPr>
        <p:spPr>
          <a:xfrm>
            <a:off x="11582400" y="6518340"/>
            <a:ext cx="404490" cy="175501"/>
          </a:xfrm>
          <a:prstGeom prst="rect">
            <a:avLst/>
          </a:prstGeom>
        </p:spPr>
        <p:txBody>
          <a:bodyPr wrap="square" lIns="0" tIns="0" rIns="0" bIns="0">
            <a:spAutoFit/>
          </a:bodyPr>
          <a:lstStyle>
            <a:defPPr>
              <a:defRPr lang="fr-FR"/>
            </a:defPPr>
            <a:lvl1pPr marL="0" algn="r" defTabSz="1042552" rtl="0" eaLnBrk="1" latinLnBrk="0" hangingPunct="1">
              <a:defRPr sz="1140" kern="1200">
                <a:solidFill>
                  <a:schemeClr val="tx1">
                    <a:tint val="75000"/>
                  </a:schemeClr>
                </a:solidFill>
                <a:latin typeface="Montserrat" panose="00000500000000000000" pitchFamily="2" charset="0"/>
                <a:ea typeface="+mn-ea"/>
                <a:cs typeface="+mn-cs"/>
              </a:defRPr>
            </a:lvl1pPr>
            <a:lvl2pPr marL="521275" algn="l" defTabSz="1042552" rtl="0" eaLnBrk="1" latinLnBrk="0" hangingPunct="1">
              <a:defRPr sz="2052" kern="1200">
                <a:solidFill>
                  <a:schemeClr val="tx1"/>
                </a:solidFill>
                <a:latin typeface="+mn-lt"/>
                <a:ea typeface="+mn-ea"/>
                <a:cs typeface="+mn-cs"/>
              </a:defRPr>
            </a:lvl2pPr>
            <a:lvl3pPr marL="1042552" algn="l" defTabSz="1042552" rtl="0" eaLnBrk="1" latinLnBrk="0" hangingPunct="1">
              <a:defRPr sz="2052" kern="1200">
                <a:solidFill>
                  <a:schemeClr val="tx1"/>
                </a:solidFill>
                <a:latin typeface="+mn-lt"/>
                <a:ea typeface="+mn-ea"/>
                <a:cs typeface="+mn-cs"/>
              </a:defRPr>
            </a:lvl3pPr>
            <a:lvl4pPr marL="1563829" algn="l" defTabSz="1042552" rtl="0" eaLnBrk="1" latinLnBrk="0" hangingPunct="1">
              <a:defRPr sz="2052" kern="1200">
                <a:solidFill>
                  <a:schemeClr val="tx1"/>
                </a:solidFill>
                <a:latin typeface="+mn-lt"/>
                <a:ea typeface="+mn-ea"/>
                <a:cs typeface="+mn-cs"/>
              </a:defRPr>
            </a:lvl4pPr>
            <a:lvl5pPr marL="2085105" algn="l" defTabSz="1042552" rtl="0" eaLnBrk="1" latinLnBrk="0" hangingPunct="1">
              <a:defRPr sz="2052" kern="1200">
                <a:solidFill>
                  <a:schemeClr val="tx1"/>
                </a:solidFill>
                <a:latin typeface="+mn-lt"/>
                <a:ea typeface="+mn-ea"/>
                <a:cs typeface="+mn-cs"/>
              </a:defRPr>
            </a:lvl5pPr>
            <a:lvl6pPr marL="2606381" algn="l" defTabSz="1042552" rtl="0" eaLnBrk="1" latinLnBrk="0" hangingPunct="1">
              <a:defRPr sz="2052" kern="1200">
                <a:solidFill>
                  <a:schemeClr val="tx1"/>
                </a:solidFill>
                <a:latin typeface="+mn-lt"/>
                <a:ea typeface="+mn-ea"/>
                <a:cs typeface="+mn-cs"/>
              </a:defRPr>
            </a:lvl6pPr>
            <a:lvl7pPr marL="3127658" algn="l" defTabSz="1042552" rtl="0" eaLnBrk="1" latinLnBrk="0" hangingPunct="1">
              <a:defRPr sz="2052" kern="1200">
                <a:solidFill>
                  <a:schemeClr val="tx1"/>
                </a:solidFill>
                <a:latin typeface="+mn-lt"/>
                <a:ea typeface="+mn-ea"/>
                <a:cs typeface="+mn-cs"/>
              </a:defRPr>
            </a:lvl7pPr>
            <a:lvl8pPr marL="3648933" algn="l" defTabSz="1042552" rtl="0" eaLnBrk="1" latinLnBrk="0" hangingPunct="1">
              <a:defRPr sz="2052" kern="1200">
                <a:solidFill>
                  <a:schemeClr val="tx1"/>
                </a:solidFill>
                <a:latin typeface="+mn-lt"/>
                <a:ea typeface="+mn-ea"/>
                <a:cs typeface="+mn-cs"/>
              </a:defRPr>
            </a:lvl8pPr>
            <a:lvl9pPr marL="4170210" algn="l" defTabSz="1042552" rtl="0" eaLnBrk="1" latinLnBrk="0" hangingPunct="1">
              <a:defRPr sz="2052" kern="1200">
                <a:solidFill>
                  <a:schemeClr val="tx1"/>
                </a:solidFill>
                <a:latin typeface="+mn-lt"/>
                <a:ea typeface="+mn-ea"/>
                <a:cs typeface="+mn-cs"/>
              </a:defRPr>
            </a:lvl9pPr>
          </a:lstStyle>
          <a:p>
            <a:pPr defTabSz="1042250">
              <a:defRPr/>
            </a:pPr>
            <a:fld id="{B6F15528-21DE-4FAA-801E-634DDDAF4B2B}" type="slidenum">
              <a:rPr lang="fr-FR" smtClean="0"/>
              <a:pPr defTabSz="1042250">
                <a:defRPr/>
              </a:pPr>
              <a:t>15</a:t>
            </a:fld>
            <a:endParaRPr lang="fr-FR" sz="1026">
              <a:solidFill>
                <a:prstClr val="black">
                  <a:tint val="75000"/>
                </a:prstClr>
              </a:solidFill>
            </a:endParaRPr>
          </a:p>
        </p:txBody>
      </p:sp>
      <p:sp>
        <p:nvSpPr>
          <p:cNvPr id="3" name="Chevron 6">
            <a:extLst>
              <a:ext uri="{FF2B5EF4-FFF2-40B4-BE49-F238E27FC236}">
                <a16:creationId xmlns:a16="http://schemas.microsoft.com/office/drawing/2014/main" id="{282CB586-94C5-2819-CD95-40C104E4F1D6}"/>
              </a:ext>
            </a:extLst>
          </p:cNvPr>
          <p:cNvSpPr/>
          <p:nvPr/>
        </p:nvSpPr>
        <p:spPr>
          <a:xfrm>
            <a:off x="887240" y="1190624"/>
            <a:ext cx="10165196" cy="4714875"/>
          </a:xfrm>
          <a:prstGeom prst="homePlate">
            <a:avLst>
              <a:gd name="adj" fmla="val 0"/>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a:spcAft>
                <a:spcPts val="300"/>
              </a:spcAft>
              <a:buClr>
                <a:srgbClr val="C2C2C2"/>
              </a:buClr>
              <a:buSzPct val="77000"/>
              <a:defRPr/>
            </a:pPr>
            <a:r>
              <a:rPr lang="fr-FR" sz="1250" b="1">
                <a:solidFill>
                  <a:prstClr val="black"/>
                </a:solidFill>
                <a:latin typeface="Montserrat" panose="00000500000000000000" pitchFamily="2" charset="0"/>
              </a:rPr>
              <a:t>1 – Comment se connecter à Ecominéro pour faire ma déclaration ? </a:t>
            </a:r>
          </a:p>
          <a:p>
            <a:pPr>
              <a:spcAft>
                <a:spcPts val="300"/>
              </a:spcAft>
              <a:buClr>
                <a:srgbClr val="C2C2C2"/>
              </a:buClr>
              <a:buSzPct val="77000"/>
              <a:defRPr/>
            </a:pPr>
            <a:r>
              <a:rPr lang="fr-FR" sz="1250">
                <a:solidFill>
                  <a:prstClr val="black"/>
                </a:solidFill>
                <a:latin typeface="Montserrat" panose="00000500000000000000" pitchFamily="2" charset="0"/>
              </a:rPr>
              <a:t>Connectez-vous sur le site </a:t>
            </a:r>
            <a:r>
              <a:rPr lang="fr-FR" sz="1250">
                <a:solidFill>
                  <a:prstClr val="black"/>
                </a:solidFill>
                <a:latin typeface="Montserrat" panose="00000500000000000000" pitchFamily="2" charset="0"/>
                <a:hlinkClick r:id="rId6"/>
              </a:rPr>
              <a:t>https://espace.ecominero.fr/</a:t>
            </a:r>
            <a:r>
              <a:rPr lang="fr-FR" sz="1250">
                <a:solidFill>
                  <a:prstClr val="black"/>
                </a:solidFill>
                <a:latin typeface="Montserrat" panose="00000500000000000000" pitchFamily="2" charset="0"/>
              </a:rPr>
              <a:t> avec votre adresse email et votre mot de passe. L’import du registre des déchets est possible uniquement pour le gestionnaire du site et de l’entité facturante</a:t>
            </a:r>
          </a:p>
          <a:p>
            <a:pPr>
              <a:spcAft>
                <a:spcPts val="300"/>
              </a:spcAft>
              <a:buClr>
                <a:srgbClr val="C2C2C2"/>
              </a:buClr>
              <a:buSzPct val="77000"/>
              <a:defRPr/>
            </a:pPr>
            <a:endParaRPr lang="fr-FR" sz="1250">
              <a:solidFill>
                <a:prstClr val="black"/>
              </a:solidFill>
              <a:latin typeface="Montserrat" panose="00000500000000000000" pitchFamily="2" charset="0"/>
            </a:endParaRPr>
          </a:p>
          <a:p>
            <a:pPr>
              <a:spcAft>
                <a:spcPts val="300"/>
              </a:spcAft>
              <a:buClr>
                <a:srgbClr val="C2C2C2"/>
              </a:buClr>
              <a:buSzPct val="77000"/>
              <a:defRPr/>
            </a:pPr>
            <a:r>
              <a:rPr lang="fr-FR" sz="1250" b="1">
                <a:solidFill>
                  <a:prstClr val="black"/>
                </a:solidFill>
                <a:latin typeface="Montserrat" panose="00000500000000000000" pitchFamily="2" charset="0"/>
              </a:rPr>
              <a:t>2 – Comment vérifier que mon site a le statut « 2/2 Site Actif » ?</a:t>
            </a:r>
          </a:p>
          <a:p>
            <a:pPr>
              <a:buClr>
                <a:srgbClr val="C2C2C2"/>
              </a:buClr>
              <a:buSzPct val="77000"/>
              <a:defRPr/>
            </a:pPr>
            <a:r>
              <a:rPr lang="fr-FR" sz="1250">
                <a:solidFill>
                  <a:prstClr val="black"/>
                </a:solidFill>
                <a:latin typeface="Montserrat" panose="00000500000000000000" pitchFamily="2" charset="0"/>
              </a:rPr>
              <a:t>Connectez vous sur le site </a:t>
            </a:r>
            <a:r>
              <a:rPr lang="fr-FR" sz="1250">
                <a:solidFill>
                  <a:prstClr val="black"/>
                </a:solidFill>
                <a:latin typeface="Montserrat" panose="00000500000000000000" pitchFamily="2" charset="0"/>
                <a:hlinkClick r:id="rId6"/>
              </a:rPr>
              <a:t>https://espace.ecominero.fr/</a:t>
            </a:r>
            <a:r>
              <a:rPr lang="fr-FR" sz="1250">
                <a:solidFill>
                  <a:prstClr val="black"/>
                </a:solidFill>
                <a:latin typeface="Montserrat" panose="00000500000000000000" pitchFamily="2" charset="0"/>
              </a:rPr>
              <a:t> avec votre compte opérateur de déchets et cliquez sur les 3 barres horizontales en haut à gauche  &gt; Administratif &gt; Entreprises &gt; Opérateur déchets &gt; Sites de réception.</a:t>
            </a:r>
          </a:p>
          <a:p>
            <a:pPr>
              <a:buClr>
                <a:srgbClr val="C2C2C2"/>
              </a:buClr>
              <a:buSzPct val="77000"/>
              <a:defRPr/>
            </a:pPr>
            <a:r>
              <a:rPr kumimoji="0" lang="fr-FR" sz="1250" b="0" i="0" u="none" strike="noStrike" kern="1200" cap="none" normalizeH="0" baseline="0" noProof="0">
                <a:ln>
                  <a:noFill/>
                </a:ln>
                <a:solidFill>
                  <a:prstClr val="black"/>
                </a:solidFill>
                <a:effectLst/>
                <a:uLnTx/>
                <a:uFillTx/>
                <a:latin typeface="Montserrat" panose="00000500000000000000" pitchFamily="2" charset="0"/>
                <a:ea typeface="+mn-ea"/>
                <a:cs typeface="+mn-cs"/>
              </a:rPr>
              <a:t>Vous verrez le statut de votre site dans la colonne « Statut »</a:t>
            </a:r>
          </a:p>
          <a:p>
            <a:pPr>
              <a:spcAft>
                <a:spcPts val="300"/>
              </a:spcAft>
              <a:buClr>
                <a:srgbClr val="C2C2C2"/>
              </a:buClr>
              <a:buSzPct val="77000"/>
              <a:defRPr/>
            </a:pPr>
            <a:endParaRPr lang="fr-FR" sz="1250" b="1">
              <a:solidFill>
                <a:prstClr val="black"/>
              </a:solidFill>
              <a:latin typeface="Montserrat" panose="00000500000000000000" pitchFamily="2" charset="0"/>
            </a:endParaRPr>
          </a:p>
          <a:p>
            <a:pPr>
              <a:spcAft>
                <a:spcPts val="300"/>
              </a:spcAft>
              <a:buClr>
                <a:srgbClr val="C2C2C2"/>
              </a:buClr>
              <a:buSzPct val="77000"/>
              <a:defRPr/>
            </a:pPr>
            <a:r>
              <a:rPr lang="fr-FR" sz="1250" b="1">
                <a:solidFill>
                  <a:prstClr val="black"/>
                </a:solidFill>
                <a:latin typeface="Montserrat" panose="00000500000000000000" pitchFamily="2" charset="0"/>
              </a:rPr>
              <a:t>3 – Comment agrandir les colonnes de ma déclaration mensuelle ?</a:t>
            </a:r>
          </a:p>
          <a:p>
            <a:pPr>
              <a:spcAft>
                <a:spcPts val="300"/>
              </a:spcAft>
              <a:buClr>
                <a:srgbClr val="C2C2C2"/>
              </a:buClr>
              <a:buSzPct val="77000"/>
              <a:defRPr/>
            </a:pPr>
            <a:r>
              <a:rPr lang="fr-FR" sz="1250">
                <a:solidFill>
                  <a:prstClr val="black"/>
                </a:solidFill>
                <a:latin typeface="Montserrat" panose="00000500000000000000" pitchFamily="2" charset="0"/>
              </a:rPr>
              <a:t>Positionnez votre souris au niveau de la première ligne et vous verrez apparaitre le logo suivant             vous permettant d’agrandir les colonnes de votre déclaration</a:t>
            </a:r>
          </a:p>
          <a:p>
            <a:pPr>
              <a:spcAft>
                <a:spcPts val="300"/>
              </a:spcAft>
              <a:buClr>
                <a:srgbClr val="C2C2C2"/>
              </a:buClr>
              <a:buSzPct val="77000"/>
              <a:defRPr/>
            </a:pPr>
            <a:endParaRPr lang="fr-FR" sz="1250" b="1">
              <a:solidFill>
                <a:prstClr val="black"/>
              </a:solidFill>
              <a:latin typeface="Montserrat" panose="00000500000000000000" pitchFamily="2" charset="0"/>
            </a:endParaRPr>
          </a:p>
          <a:p>
            <a:pPr>
              <a:spcAft>
                <a:spcPts val="300"/>
              </a:spcAft>
              <a:buClr>
                <a:srgbClr val="C2C2C2"/>
              </a:buClr>
              <a:buSzPct val="77000"/>
              <a:defRPr/>
            </a:pPr>
            <a:r>
              <a:rPr lang="fr-FR" sz="1250" b="1">
                <a:solidFill>
                  <a:prstClr val="black"/>
                </a:solidFill>
                <a:latin typeface="Montserrat" panose="00000500000000000000" pitchFamily="2" charset="0"/>
              </a:rPr>
              <a:t>4 – Comment filtrer sur les informations du registre des déchets ? </a:t>
            </a:r>
          </a:p>
          <a:p>
            <a:pPr>
              <a:spcAft>
                <a:spcPts val="300"/>
              </a:spcAft>
              <a:buClr>
                <a:srgbClr val="C2C2C2"/>
              </a:buClr>
              <a:buSzPct val="77000"/>
              <a:defRPr/>
            </a:pPr>
            <a:r>
              <a:rPr lang="fr-FR" sz="1250">
                <a:solidFill>
                  <a:prstClr val="black"/>
                </a:solidFill>
                <a:latin typeface="Montserrat" panose="00000500000000000000" pitchFamily="2" charset="0"/>
              </a:rPr>
              <a:t>Référez vous aux points  3   à   5  de la page 6 de cette présentation </a:t>
            </a:r>
          </a:p>
          <a:p>
            <a:pPr>
              <a:spcAft>
                <a:spcPts val="300"/>
              </a:spcAft>
              <a:buClr>
                <a:srgbClr val="C2C2C2"/>
              </a:buClr>
              <a:buSzPct val="77000"/>
              <a:defRPr/>
            </a:pPr>
            <a:endParaRPr lang="fr-FR" sz="1250" b="1">
              <a:solidFill>
                <a:prstClr val="black"/>
              </a:solidFill>
              <a:latin typeface="Montserrat" panose="00000500000000000000" pitchFamily="2" charset="0"/>
            </a:endParaRPr>
          </a:p>
          <a:p>
            <a:pPr>
              <a:spcAft>
                <a:spcPts val="300"/>
              </a:spcAft>
              <a:buClr>
                <a:srgbClr val="C2C2C2"/>
              </a:buClr>
              <a:buSzPct val="77000"/>
              <a:defRPr/>
            </a:pPr>
            <a:r>
              <a:rPr lang="fr-FR" sz="1250" b="1">
                <a:solidFill>
                  <a:prstClr val="black"/>
                </a:solidFill>
                <a:latin typeface="Montserrat" panose="00000500000000000000" pitchFamily="2" charset="0"/>
              </a:rPr>
              <a:t>5 – Comment déclarer mon registre des déchets si mon SIRET est rattaché à plusieurs sites ?</a:t>
            </a:r>
          </a:p>
          <a:p>
            <a:pPr>
              <a:spcAft>
                <a:spcPts val="300"/>
              </a:spcAft>
              <a:buClr>
                <a:srgbClr val="C2C2C2"/>
              </a:buClr>
              <a:buSzPct val="77000"/>
              <a:defRPr/>
            </a:pPr>
            <a:r>
              <a:rPr lang="fr-FR" sz="1250">
                <a:solidFill>
                  <a:prstClr val="black"/>
                </a:solidFill>
                <a:latin typeface="Montserrat" panose="00000500000000000000" pitchFamily="2" charset="0"/>
              </a:rPr>
              <a:t>Envoyez le registre des déchets de chaque site par mail à </a:t>
            </a:r>
            <a:r>
              <a:rPr lang="fr-FR" sz="1250">
                <a:solidFill>
                  <a:prstClr val="black"/>
                </a:solidFill>
                <a:latin typeface="Montserrat" panose="00000500000000000000" pitchFamily="2" charset="0"/>
                <a:hlinkClick r:id="rId7"/>
              </a:rPr>
              <a:t>operations@ecominero.fr</a:t>
            </a:r>
            <a:r>
              <a:rPr lang="fr-FR" sz="1250">
                <a:solidFill>
                  <a:prstClr val="black"/>
                </a:solidFill>
                <a:latin typeface="Montserrat" panose="00000500000000000000" pitchFamily="2" charset="0"/>
              </a:rPr>
              <a:t>. </a:t>
            </a:r>
            <a:r>
              <a:rPr kumimoji="0" lang="fr-FR" sz="1250" b="0" i="0" u="none" strike="noStrike" kern="1200" cap="none" normalizeH="0" baseline="0" noProof="0">
                <a:ln>
                  <a:noFill/>
                </a:ln>
                <a:solidFill>
                  <a:prstClr val="black"/>
                </a:solidFill>
                <a:effectLst/>
                <a:uLnTx/>
                <a:uFillTx/>
                <a:latin typeface="Montserrat" panose="00000500000000000000" pitchFamily="2" charset="0"/>
                <a:ea typeface="+mn-ea"/>
                <a:cs typeface="+mn-cs"/>
              </a:rPr>
              <a:t>Un acompte mensuel sera versé en fonction des quantités reçues. Lorsque les sites pourront être intégrés à la plateforme Espace Ecominéro (cible octobre 2023), une régularisation sera effectuée</a:t>
            </a:r>
          </a:p>
          <a:p>
            <a:pPr marL="180000" indent="-180000">
              <a:buClr>
                <a:srgbClr val="C2C2C2"/>
              </a:buClr>
              <a:buSzPct val="77000"/>
              <a:buFont typeface="Wingdings 3" panose="05040102010807070707" pitchFamily="18" charset="2"/>
              <a:buChar char=""/>
              <a:defRPr/>
            </a:pPr>
            <a:endParaRPr kumimoji="0" lang="fr-FR" sz="1250" b="0" i="0" u="none" strike="noStrike" kern="1200" cap="none" normalizeH="0" baseline="0" noProof="0">
              <a:ln>
                <a:noFill/>
              </a:ln>
              <a:solidFill>
                <a:prstClr val="black"/>
              </a:solidFill>
              <a:effectLst/>
              <a:uLnTx/>
              <a:uFillTx/>
              <a:latin typeface="Montserrat" panose="00000500000000000000" pitchFamily="2" charset="0"/>
              <a:ea typeface="+mn-ea"/>
              <a:cs typeface="+mn-cs"/>
            </a:endParaRPr>
          </a:p>
        </p:txBody>
      </p:sp>
      <p:pic>
        <p:nvPicPr>
          <p:cNvPr id="23" name="Image 22">
            <a:extLst>
              <a:ext uri="{FF2B5EF4-FFF2-40B4-BE49-F238E27FC236}">
                <a16:creationId xmlns:a16="http://schemas.microsoft.com/office/drawing/2014/main" id="{3B6366E4-85F0-7B49-DC2E-6BD9D1DAC1F2}"/>
              </a:ext>
            </a:extLst>
          </p:cNvPr>
          <p:cNvPicPr>
            <a:picLocks noChangeAspect="1"/>
          </p:cNvPicPr>
          <p:nvPr/>
        </p:nvPicPr>
        <p:blipFill>
          <a:blip r:embed="rId8"/>
          <a:stretch>
            <a:fillRect/>
          </a:stretch>
        </p:blipFill>
        <p:spPr>
          <a:xfrm>
            <a:off x="4564642" y="3647360"/>
            <a:ext cx="1432560" cy="288900"/>
          </a:xfrm>
          <a:prstGeom prst="rect">
            <a:avLst/>
          </a:prstGeom>
        </p:spPr>
      </p:pic>
      <p:pic>
        <p:nvPicPr>
          <p:cNvPr id="24" name="Image 23">
            <a:extLst>
              <a:ext uri="{FF2B5EF4-FFF2-40B4-BE49-F238E27FC236}">
                <a16:creationId xmlns:a16="http://schemas.microsoft.com/office/drawing/2014/main" id="{EF6ED730-9330-012E-5C42-6E4224BAE0FE}"/>
              </a:ext>
            </a:extLst>
          </p:cNvPr>
          <p:cNvPicPr>
            <a:picLocks noChangeAspect="1"/>
          </p:cNvPicPr>
          <p:nvPr/>
        </p:nvPicPr>
        <p:blipFill rotWithShape="1">
          <a:blip r:embed="rId9">
            <a:clrChange>
              <a:clrFrom>
                <a:srgbClr val="FFFFFF"/>
              </a:clrFrom>
              <a:clrTo>
                <a:srgbClr val="FFFFFF">
                  <a:alpha val="0"/>
                </a:srgbClr>
              </a:clrTo>
            </a:clrChange>
          </a:blip>
          <a:srcRect b="10286"/>
          <a:stretch/>
        </p:blipFill>
        <p:spPr>
          <a:xfrm>
            <a:off x="8610959" y="3413622"/>
            <a:ext cx="395614" cy="271408"/>
          </a:xfrm>
          <a:prstGeom prst="rect">
            <a:avLst/>
          </a:prstGeom>
          <a:ln>
            <a:noFill/>
          </a:ln>
        </p:spPr>
      </p:pic>
      <p:sp>
        <p:nvSpPr>
          <p:cNvPr id="25" name="Oval 8">
            <a:extLst>
              <a:ext uri="{FF2B5EF4-FFF2-40B4-BE49-F238E27FC236}">
                <a16:creationId xmlns:a16="http://schemas.microsoft.com/office/drawing/2014/main" id="{612AB421-AA92-C23D-75C1-9C7D64FCCC0B}"/>
              </a:ext>
            </a:extLst>
          </p:cNvPr>
          <p:cNvSpPr/>
          <p:nvPr/>
        </p:nvSpPr>
        <p:spPr>
          <a:xfrm>
            <a:off x="2910515" y="4308202"/>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3</a:t>
            </a:r>
          </a:p>
        </p:txBody>
      </p:sp>
      <p:sp>
        <p:nvSpPr>
          <p:cNvPr id="26" name="Oval 8">
            <a:extLst>
              <a:ext uri="{FF2B5EF4-FFF2-40B4-BE49-F238E27FC236}">
                <a16:creationId xmlns:a16="http://schemas.microsoft.com/office/drawing/2014/main" id="{0B325653-C7E9-1EC1-243B-8394A8B7F89F}"/>
              </a:ext>
            </a:extLst>
          </p:cNvPr>
          <p:cNvSpPr/>
          <p:nvPr/>
        </p:nvSpPr>
        <p:spPr>
          <a:xfrm>
            <a:off x="3288655" y="4308202"/>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5</a:t>
            </a:r>
          </a:p>
        </p:txBody>
      </p:sp>
    </p:spTree>
    <p:extLst>
      <p:ext uri="{BB962C8B-B14F-4D97-AF65-F5344CB8AC3E}">
        <p14:creationId xmlns:p14="http://schemas.microsoft.com/office/powerpoint/2010/main" val="652593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3E238118-8ABA-49DE-9DF2-E68EF2F11F4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73" imgH="473" progId="TCLayout.ActiveDocument.1">
                  <p:embed/>
                </p:oleObj>
              </mc:Choice>
              <mc:Fallback>
                <p:oleObj name="Diapositive think-cell" r:id="rId4" imgW="473" imgH="473" progId="TCLayout.ActiveDocument.1">
                  <p:embed/>
                  <p:pic>
                    <p:nvPicPr>
                      <p:cNvPr id="2" name="Objet 1" hidden="1">
                        <a:extLst>
                          <a:ext uri="{FF2B5EF4-FFF2-40B4-BE49-F238E27FC236}">
                            <a16:creationId xmlns:a16="http://schemas.microsoft.com/office/drawing/2014/main" id="{3E238118-8ABA-49DE-9DF2-E68EF2F11F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D98C4BF3-F090-602C-728A-1E4A587DDB73}"/>
              </a:ext>
            </a:extLst>
          </p:cNvPr>
          <p:cNvSpPr/>
          <p:nvPr/>
        </p:nvSpPr>
        <p:spPr bwMode="auto">
          <a:xfrm>
            <a:off x="822417" y="1098435"/>
            <a:ext cx="10974248" cy="54199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t" anchorCtr="0"/>
          <a:lstStyle/>
          <a:p>
            <a:pPr marL="0" marR="0" lvl="1" algn="ctr" defTabSz="1125444" rtl="0" eaLnBrk="1" fontAlgn="base" latinLnBrk="0" hangingPunct="1">
              <a:lnSpc>
                <a:spcPct val="100000"/>
              </a:lnSpc>
              <a:spcBef>
                <a:spcPts val="840"/>
              </a:spcBef>
              <a:spcAft>
                <a:spcPts val="0"/>
              </a:spcAft>
              <a:buClr>
                <a:srgbClr val="C2C2C2"/>
              </a:buClr>
              <a:buSzPct val="77000"/>
              <a:tabLst/>
              <a:defRPr/>
            </a:pPr>
            <a:endParaRPr kumimoji="0" lang="fr-FR" sz="1400" b="1" i="0" u="none" strike="noStrike" kern="1200" cap="none" spc="0" normalizeH="0" baseline="0" noProof="0">
              <a:ln>
                <a:noFill/>
              </a:ln>
              <a:solidFill>
                <a:prstClr val="black"/>
              </a:solidFill>
              <a:effectLst/>
              <a:uLnTx/>
              <a:uFillTx/>
              <a:latin typeface="Montserrat" panose="00000500000000000000" pitchFamily="2" charset="0"/>
              <a:ea typeface="+mn-ea"/>
              <a:cs typeface="+mn-cs"/>
              <a:sym typeface="Arial"/>
            </a:endParaRPr>
          </a:p>
        </p:txBody>
      </p:sp>
      <p:sp>
        <p:nvSpPr>
          <p:cNvPr id="38" name="object 10">
            <a:extLst>
              <a:ext uri="{FF2B5EF4-FFF2-40B4-BE49-F238E27FC236}">
                <a16:creationId xmlns:a16="http://schemas.microsoft.com/office/drawing/2014/main" id="{9AAF9356-D777-4836-88B6-838DBA9943F3}"/>
              </a:ext>
            </a:extLst>
          </p:cNvPr>
          <p:cNvSpPr txBox="1">
            <a:spLocks/>
          </p:cNvSpPr>
          <p:nvPr/>
        </p:nvSpPr>
        <p:spPr>
          <a:xfrm>
            <a:off x="1068501" y="554350"/>
            <a:ext cx="10800000" cy="331120"/>
          </a:xfrm>
          <a:prstGeom prst="rect">
            <a:avLst/>
          </a:prstGeom>
        </p:spPr>
        <p:txBody>
          <a:bodyPr vert="horz" wrap="square" lIns="0" tIns="15180" rIns="0" bIns="0" rtlCol="0" anchor="ctr" anchorCtr="0">
            <a:spAutoFit/>
          </a:bodyPr>
          <a:lstStyle>
            <a:lvl1pPr algn="l" defTabSz="986902" rtl="0" eaLnBrk="1" latinLnBrk="0" hangingPunct="1">
              <a:spcBef>
                <a:spcPct val="0"/>
              </a:spcBef>
              <a:buNone/>
              <a:defRPr sz="2105" b="1" kern="0" cap="none" spc="0" baseline="0">
                <a:ln>
                  <a:noFill/>
                </a:ln>
                <a:solidFill>
                  <a:schemeClr val="tx2"/>
                </a:solidFill>
                <a:effectLst/>
                <a:latin typeface="Arial" panose="020B0604020202020204" pitchFamily="34" charset="0"/>
                <a:ea typeface="+mj-ea"/>
                <a:cs typeface="Arial" panose="020B0604020202020204" pitchFamily="34" charset="0"/>
              </a:defRPr>
            </a:lvl1pPr>
          </a:lstStyle>
          <a:p>
            <a:pPr marL="14456" marR="0" lvl="0" indent="0" algn="l" defTabSz="1124613" rtl="0" eaLnBrk="1" fontAlgn="auto" latinLnBrk="0" hangingPunct="1">
              <a:lnSpc>
                <a:spcPct val="100000"/>
              </a:lnSpc>
              <a:spcBef>
                <a:spcPts val="120"/>
              </a:spcBef>
              <a:spcAft>
                <a:spcPts val="0"/>
              </a:spcAft>
              <a:buClrTx/>
              <a:buSzTx/>
              <a:buFont typeface="Wingdings" pitchFamily="2" charset="2"/>
              <a:buNone/>
              <a:tabLst/>
              <a:defRPr/>
            </a:pPr>
            <a:r>
              <a:rPr lang="fr-FR" sz="2052">
                <a:solidFill>
                  <a:srgbClr val="27398F"/>
                </a:solidFill>
                <a:latin typeface="Montserrat" panose="00000500000000000000" pitchFamily="2" charset="0"/>
                <a:cs typeface="Arial"/>
              </a:rPr>
              <a:t>Evolutions à prévoir dans le fonctionnement des opérateurs de déchets</a:t>
            </a:r>
            <a:endParaRPr kumimoji="0" lang="fr-FR" sz="2052" b="1" i="0" u="none" strike="noStrike" kern="0" cap="none" normalizeH="0" noProof="0">
              <a:ln>
                <a:noFill/>
              </a:ln>
              <a:solidFill>
                <a:srgbClr val="27398F"/>
              </a:solidFill>
              <a:effectLst/>
              <a:uLnTx/>
              <a:uFillTx/>
              <a:latin typeface="Montserrat" panose="00000500000000000000" pitchFamily="2" charset="0"/>
              <a:ea typeface="+mj-ea"/>
              <a:cs typeface="Arial"/>
            </a:endParaRPr>
          </a:p>
        </p:txBody>
      </p:sp>
      <p:sp>
        <p:nvSpPr>
          <p:cNvPr id="41" name="object 3">
            <a:extLst>
              <a:ext uri="{FF2B5EF4-FFF2-40B4-BE49-F238E27FC236}">
                <a16:creationId xmlns:a16="http://schemas.microsoft.com/office/drawing/2014/main" id="{380C0E8C-23ED-4102-9810-0071FA8A8914}"/>
              </a:ext>
            </a:extLst>
          </p:cNvPr>
          <p:cNvSpPr/>
          <p:nvPr/>
        </p:nvSpPr>
        <p:spPr>
          <a:xfrm>
            <a:off x="1610" y="1811"/>
            <a:ext cx="410394" cy="6852933"/>
          </a:xfrm>
          <a:custGeom>
            <a:avLst/>
            <a:gdLst/>
            <a:ahLst/>
            <a:cxnLst/>
            <a:rect l="l" t="t" r="r" b="b"/>
            <a:pathLst>
              <a:path w="360045" h="6012180">
                <a:moveTo>
                  <a:pt x="35697" y="0"/>
                </a:moveTo>
                <a:lnTo>
                  <a:pt x="0" y="0"/>
                </a:lnTo>
                <a:lnTo>
                  <a:pt x="0" y="6012002"/>
                </a:lnTo>
                <a:lnTo>
                  <a:pt x="35714" y="6012002"/>
                </a:lnTo>
                <a:lnTo>
                  <a:pt x="50996" y="5977240"/>
                </a:lnTo>
                <a:lnTo>
                  <a:pt x="66671" y="5920518"/>
                </a:lnTo>
                <a:lnTo>
                  <a:pt x="76342" y="5873537"/>
                </a:lnTo>
                <a:lnTo>
                  <a:pt x="85864" y="5826425"/>
                </a:lnTo>
                <a:lnTo>
                  <a:pt x="95235" y="5779183"/>
                </a:lnTo>
                <a:lnTo>
                  <a:pt x="104456" y="5731811"/>
                </a:lnTo>
                <a:lnTo>
                  <a:pt x="113525" y="5684312"/>
                </a:lnTo>
                <a:lnTo>
                  <a:pt x="122442" y="5636685"/>
                </a:lnTo>
                <a:lnTo>
                  <a:pt x="131207" y="5588931"/>
                </a:lnTo>
                <a:lnTo>
                  <a:pt x="139818" y="5541052"/>
                </a:lnTo>
                <a:lnTo>
                  <a:pt x="148274" y="5493048"/>
                </a:lnTo>
                <a:lnTo>
                  <a:pt x="156576" y="5444920"/>
                </a:lnTo>
                <a:lnTo>
                  <a:pt x="164723" y="5396669"/>
                </a:lnTo>
                <a:lnTo>
                  <a:pt x="172713" y="5348296"/>
                </a:lnTo>
                <a:lnTo>
                  <a:pt x="180547" y="5299801"/>
                </a:lnTo>
                <a:lnTo>
                  <a:pt x="188223" y="5251186"/>
                </a:lnTo>
                <a:lnTo>
                  <a:pt x="195741" y="5202452"/>
                </a:lnTo>
                <a:lnTo>
                  <a:pt x="203101" y="5153598"/>
                </a:lnTo>
                <a:lnTo>
                  <a:pt x="210301" y="5104627"/>
                </a:lnTo>
                <a:lnTo>
                  <a:pt x="217341" y="5055539"/>
                </a:lnTo>
                <a:lnTo>
                  <a:pt x="224220" y="5006335"/>
                </a:lnTo>
                <a:lnTo>
                  <a:pt x="230938" y="4957015"/>
                </a:lnTo>
                <a:lnTo>
                  <a:pt x="237493" y="4907581"/>
                </a:lnTo>
                <a:lnTo>
                  <a:pt x="243886" y="4858033"/>
                </a:lnTo>
                <a:lnTo>
                  <a:pt x="250116" y="4808373"/>
                </a:lnTo>
                <a:lnTo>
                  <a:pt x="256181" y="4758601"/>
                </a:lnTo>
                <a:lnTo>
                  <a:pt x="262082" y="4708718"/>
                </a:lnTo>
                <a:lnTo>
                  <a:pt x="267818" y="4658725"/>
                </a:lnTo>
                <a:lnTo>
                  <a:pt x="273387" y="4608623"/>
                </a:lnTo>
                <a:lnTo>
                  <a:pt x="278790" y="4558412"/>
                </a:lnTo>
                <a:lnTo>
                  <a:pt x="284025" y="4508094"/>
                </a:lnTo>
                <a:lnTo>
                  <a:pt x="289092" y="4457669"/>
                </a:lnTo>
                <a:lnTo>
                  <a:pt x="293991" y="4407139"/>
                </a:lnTo>
                <a:lnTo>
                  <a:pt x="298720" y="4356504"/>
                </a:lnTo>
                <a:lnTo>
                  <a:pt x="303279" y="4305765"/>
                </a:lnTo>
                <a:lnTo>
                  <a:pt x="307668" y="4254922"/>
                </a:lnTo>
                <a:lnTo>
                  <a:pt x="311885" y="4203978"/>
                </a:lnTo>
                <a:lnTo>
                  <a:pt x="315930" y="4152932"/>
                </a:lnTo>
                <a:lnTo>
                  <a:pt x="319802" y="4101785"/>
                </a:lnTo>
                <a:lnTo>
                  <a:pt x="323502" y="4050539"/>
                </a:lnTo>
                <a:lnTo>
                  <a:pt x="327027" y="3999194"/>
                </a:lnTo>
                <a:lnTo>
                  <a:pt x="330377" y="3947751"/>
                </a:lnTo>
                <a:lnTo>
                  <a:pt x="333553" y="3896211"/>
                </a:lnTo>
                <a:lnTo>
                  <a:pt x="336552" y="3844575"/>
                </a:lnTo>
                <a:lnTo>
                  <a:pt x="339374" y="3792843"/>
                </a:lnTo>
                <a:lnTo>
                  <a:pt x="342020" y="3741017"/>
                </a:lnTo>
                <a:lnTo>
                  <a:pt x="344487" y="3689098"/>
                </a:lnTo>
                <a:lnTo>
                  <a:pt x="346776" y="3637085"/>
                </a:lnTo>
                <a:lnTo>
                  <a:pt x="348885" y="3584981"/>
                </a:lnTo>
                <a:lnTo>
                  <a:pt x="350815" y="3532786"/>
                </a:lnTo>
                <a:lnTo>
                  <a:pt x="352563" y="3480501"/>
                </a:lnTo>
                <a:lnTo>
                  <a:pt x="354131" y="3428126"/>
                </a:lnTo>
                <a:lnTo>
                  <a:pt x="355517" y="3375663"/>
                </a:lnTo>
                <a:lnTo>
                  <a:pt x="356720" y="3323113"/>
                </a:lnTo>
                <a:lnTo>
                  <a:pt x="357739" y="3270476"/>
                </a:lnTo>
                <a:lnTo>
                  <a:pt x="358575" y="3217753"/>
                </a:lnTo>
                <a:lnTo>
                  <a:pt x="359226" y="3164945"/>
                </a:lnTo>
                <a:lnTo>
                  <a:pt x="359692" y="3112053"/>
                </a:lnTo>
                <a:lnTo>
                  <a:pt x="359973" y="3059078"/>
                </a:lnTo>
                <a:lnTo>
                  <a:pt x="359973" y="2952965"/>
                </a:lnTo>
                <a:lnTo>
                  <a:pt x="359692" y="2899990"/>
                </a:lnTo>
                <a:lnTo>
                  <a:pt x="359226" y="2847099"/>
                </a:lnTo>
                <a:lnTo>
                  <a:pt x="358575" y="2794292"/>
                </a:lnTo>
                <a:lnTo>
                  <a:pt x="357739" y="2741570"/>
                </a:lnTo>
                <a:lnTo>
                  <a:pt x="356720" y="2688933"/>
                </a:lnTo>
                <a:lnTo>
                  <a:pt x="355517" y="2636383"/>
                </a:lnTo>
                <a:lnTo>
                  <a:pt x="354131" y="2583920"/>
                </a:lnTo>
                <a:lnTo>
                  <a:pt x="352563" y="2531546"/>
                </a:lnTo>
                <a:lnTo>
                  <a:pt x="350815" y="2479261"/>
                </a:lnTo>
                <a:lnTo>
                  <a:pt x="348885" y="2427065"/>
                </a:lnTo>
                <a:lnTo>
                  <a:pt x="346776" y="2374961"/>
                </a:lnTo>
                <a:lnTo>
                  <a:pt x="344487" y="2322948"/>
                </a:lnTo>
                <a:lnTo>
                  <a:pt x="342020" y="2271028"/>
                </a:lnTo>
                <a:lnTo>
                  <a:pt x="339374" y="2219202"/>
                </a:lnTo>
                <a:lnTo>
                  <a:pt x="336552" y="2167470"/>
                </a:lnTo>
                <a:lnTo>
                  <a:pt x="333553" y="2115833"/>
                </a:lnTo>
                <a:lnTo>
                  <a:pt x="330377" y="2064292"/>
                </a:lnTo>
                <a:lnTo>
                  <a:pt x="327027" y="2012849"/>
                </a:lnTo>
                <a:lnTo>
                  <a:pt x="323502" y="1961503"/>
                </a:lnTo>
                <a:lnTo>
                  <a:pt x="319802" y="1910256"/>
                </a:lnTo>
                <a:lnTo>
                  <a:pt x="315930" y="1859109"/>
                </a:lnTo>
                <a:lnTo>
                  <a:pt x="311885" y="1808062"/>
                </a:lnTo>
                <a:lnTo>
                  <a:pt x="307668" y="1757116"/>
                </a:lnTo>
                <a:lnTo>
                  <a:pt x="303279" y="1706273"/>
                </a:lnTo>
                <a:lnTo>
                  <a:pt x="298720" y="1655533"/>
                </a:lnTo>
                <a:lnTo>
                  <a:pt x="293991" y="1604897"/>
                </a:lnTo>
                <a:lnTo>
                  <a:pt x="289092" y="1554366"/>
                </a:lnTo>
                <a:lnTo>
                  <a:pt x="284025" y="1503941"/>
                </a:lnTo>
                <a:lnTo>
                  <a:pt x="278790" y="1453622"/>
                </a:lnTo>
                <a:lnTo>
                  <a:pt x="273387" y="1403411"/>
                </a:lnTo>
                <a:lnTo>
                  <a:pt x="267818" y="1353308"/>
                </a:lnTo>
                <a:lnTo>
                  <a:pt x="262082" y="1303315"/>
                </a:lnTo>
                <a:lnTo>
                  <a:pt x="256181" y="1253431"/>
                </a:lnTo>
                <a:lnTo>
                  <a:pt x="250116" y="1203659"/>
                </a:lnTo>
                <a:lnTo>
                  <a:pt x="243886" y="1153999"/>
                </a:lnTo>
                <a:lnTo>
                  <a:pt x="237493" y="1104451"/>
                </a:lnTo>
                <a:lnTo>
                  <a:pt x="230938" y="1055017"/>
                </a:lnTo>
                <a:lnTo>
                  <a:pt x="224220" y="1005697"/>
                </a:lnTo>
                <a:lnTo>
                  <a:pt x="217341" y="956493"/>
                </a:lnTo>
                <a:lnTo>
                  <a:pt x="210301" y="907405"/>
                </a:lnTo>
                <a:lnTo>
                  <a:pt x="203101" y="858435"/>
                </a:lnTo>
                <a:lnTo>
                  <a:pt x="195741" y="809582"/>
                </a:lnTo>
                <a:lnTo>
                  <a:pt x="188223" y="760848"/>
                </a:lnTo>
                <a:lnTo>
                  <a:pt x="180547" y="712234"/>
                </a:lnTo>
                <a:lnTo>
                  <a:pt x="172713" y="663741"/>
                </a:lnTo>
                <a:lnTo>
                  <a:pt x="164723" y="615369"/>
                </a:lnTo>
                <a:lnTo>
                  <a:pt x="156576" y="567119"/>
                </a:lnTo>
                <a:lnTo>
                  <a:pt x="148274" y="518993"/>
                </a:lnTo>
                <a:lnTo>
                  <a:pt x="139818" y="470991"/>
                </a:lnTo>
                <a:lnTo>
                  <a:pt x="131207" y="423114"/>
                </a:lnTo>
                <a:lnTo>
                  <a:pt x="122442" y="375363"/>
                </a:lnTo>
                <a:lnTo>
                  <a:pt x="113525" y="327738"/>
                </a:lnTo>
                <a:lnTo>
                  <a:pt x="104456" y="280242"/>
                </a:lnTo>
                <a:lnTo>
                  <a:pt x="95235" y="232873"/>
                </a:lnTo>
                <a:lnTo>
                  <a:pt x="85864" y="185635"/>
                </a:lnTo>
                <a:lnTo>
                  <a:pt x="76342" y="138526"/>
                </a:lnTo>
                <a:lnTo>
                  <a:pt x="66671" y="91548"/>
                </a:lnTo>
                <a:lnTo>
                  <a:pt x="50996" y="34813"/>
                </a:lnTo>
                <a:lnTo>
                  <a:pt x="35697" y="0"/>
                </a:lnTo>
                <a:close/>
              </a:path>
            </a:pathLst>
          </a:custGeom>
          <a:solidFill>
            <a:srgbClr val="0F3A93"/>
          </a:solidFill>
        </p:spPr>
        <p:txBody>
          <a:bodyPr wrap="square" lIns="0" tIns="0" rIns="0" bIns="0" rtlCol="0"/>
          <a:lstStyle/>
          <a:p>
            <a:pPr marL="0" marR="0" lvl="0" indent="0" algn="l" defTabSz="1042250" rtl="0" eaLnBrk="1" fontAlgn="auto" latinLnBrk="0" hangingPunct="1">
              <a:lnSpc>
                <a:spcPct val="100000"/>
              </a:lnSpc>
              <a:spcBef>
                <a:spcPts val="0"/>
              </a:spcBef>
              <a:spcAft>
                <a:spcPts val="0"/>
              </a:spcAft>
              <a:buClrTx/>
              <a:buSzTx/>
              <a:buFont typeface="Wingdings" pitchFamily="2" charset="2"/>
              <a:buNone/>
              <a:tabLst/>
              <a:defRPr/>
            </a:pPr>
            <a:endParaRPr kumimoji="0" lang="fr-FR" sz="1824"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7" name="object 65">
            <a:extLst>
              <a:ext uri="{FF2B5EF4-FFF2-40B4-BE49-F238E27FC236}">
                <a16:creationId xmlns:a16="http://schemas.microsoft.com/office/drawing/2014/main" id="{4CB3BA3A-B644-4EF6-A081-7A9E159CBD1C}"/>
              </a:ext>
            </a:extLst>
          </p:cNvPr>
          <p:cNvSpPr/>
          <p:nvPr/>
        </p:nvSpPr>
        <p:spPr>
          <a:xfrm>
            <a:off x="822417" y="535265"/>
            <a:ext cx="136074" cy="410394"/>
          </a:xfrm>
          <a:custGeom>
            <a:avLst/>
            <a:gdLst/>
            <a:ahLst/>
            <a:cxnLst/>
            <a:rect l="l" t="t" r="r" b="b"/>
            <a:pathLst>
              <a:path w="119380" h="360044">
                <a:moveTo>
                  <a:pt x="18204" y="0"/>
                </a:moveTo>
                <a:lnTo>
                  <a:pt x="9377" y="2195"/>
                </a:lnTo>
                <a:lnTo>
                  <a:pt x="2998" y="8016"/>
                </a:lnTo>
                <a:lnTo>
                  <a:pt x="16" y="16091"/>
                </a:lnTo>
                <a:lnTo>
                  <a:pt x="1376" y="25044"/>
                </a:lnTo>
                <a:lnTo>
                  <a:pt x="14982" y="61562"/>
                </a:lnTo>
                <a:lnTo>
                  <a:pt x="24954" y="99693"/>
                </a:lnTo>
                <a:lnTo>
                  <a:pt x="31087" y="139231"/>
                </a:lnTo>
                <a:lnTo>
                  <a:pt x="33177" y="179971"/>
                </a:lnTo>
                <a:lnTo>
                  <a:pt x="31085" y="220722"/>
                </a:lnTo>
                <a:lnTo>
                  <a:pt x="24947" y="260273"/>
                </a:lnTo>
                <a:lnTo>
                  <a:pt x="14971" y="298415"/>
                </a:lnTo>
                <a:lnTo>
                  <a:pt x="1363" y="334937"/>
                </a:lnTo>
                <a:lnTo>
                  <a:pt x="0" y="343870"/>
                </a:lnTo>
                <a:lnTo>
                  <a:pt x="2959" y="351932"/>
                </a:lnTo>
                <a:lnTo>
                  <a:pt x="9302" y="357761"/>
                </a:lnTo>
                <a:lnTo>
                  <a:pt x="18089" y="359994"/>
                </a:lnTo>
                <a:lnTo>
                  <a:pt x="79748" y="359867"/>
                </a:lnTo>
                <a:lnTo>
                  <a:pt x="102118" y="308205"/>
                </a:lnTo>
                <a:lnTo>
                  <a:pt x="111583" y="266680"/>
                </a:lnTo>
                <a:lnTo>
                  <a:pt x="117387" y="223879"/>
                </a:lnTo>
                <a:lnTo>
                  <a:pt x="119359" y="179971"/>
                </a:lnTo>
                <a:lnTo>
                  <a:pt x="117369" y="136144"/>
                </a:lnTo>
                <a:lnTo>
                  <a:pt x="111518" y="93416"/>
                </a:lnTo>
                <a:lnTo>
                  <a:pt x="101984" y="51957"/>
                </a:lnTo>
                <a:lnTo>
                  <a:pt x="88943" y="11938"/>
                </a:lnTo>
                <a:lnTo>
                  <a:pt x="79595" y="431"/>
                </a:lnTo>
                <a:lnTo>
                  <a:pt x="18204" y="0"/>
                </a:lnTo>
                <a:close/>
              </a:path>
            </a:pathLst>
          </a:custGeom>
          <a:solidFill>
            <a:srgbClr val="47BC54"/>
          </a:solidFill>
        </p:spPr>
        <p:txBody>
          <a:bodyPr wrap="square" lIns="0" tIns="0" rIns="0" bIns="0" rtlCol="0"/>
          <a:lstStyle/>
          <a:p>
            <a:pPr marL="0" marR="0" lvl="0" indent="0" algn="l" defTabSz="1042250" rtl="0" eaLnBrk="1" fontAlgn="auto" latinLnBrk="0" hangingPunct="1">
              <a:lnSpc>
                <a:spcPct val="100000"/>
              </a:lnSpc>
              <a:spcBef>
                <a:spcPts val="0"/>
              </a:spcBef>
              <a:spcAft>
                <a:spcPts val="0"/>
              </a:spcAft>
              <a:buClrTx/>
              <a:buSzTx/>
              <a:buFont typeface="Wingdings" pitchFamily="2" charset="2"/>
              <a:buNone/>
              <a:tabLst/>
              <a:defRPr/>
            </a:pPr>
            <a:endParaRPr kumimoji="0" lang="fr-FR" sz="1824" b="0" i="0" u="none" strike="noStrike" kern="1200" cap="none" spc="0" normalizeH="0" baseline="0" noProof="0">
              <a:ln>
                <a:noFill/>
              </a:ln>
              <a:solidFill>
                <a:prstClr val="black"/>
              </a:solidFill>
              <a:effectLst/>
              <a:uLnTx/>
              <a:uFillTx/>
              <a:latin typeface="Montserrat" panose="00000500000000000000" pitchFamily="2" charset="0"/>
              <a:ea typeface="+mn-ea"/>
              <a:cs typeface="Arial" panose="020B0604020202020204" pitchFamily="34" charset="0"/>
            </a:endParaRPr>
          </a:p>
        </p:txBody>
      </p:sp>
      <p:sp>
        <p:nvSpPr>
          <p:cNvPr id="4" name="Espace réservé du numéro de diapositive 2">
            <a:extLst>
              <a:ext uri="{FF2B5EF4-FFF2-40B4-BE49-F238E27FC236}">
                <a16:creationId xmlns:a16="http://schemas.microsoft.com/office/drawing/2014/main" id="{799B0729-C2DF-F747-7C79-3B541DA5C885}"/>
              </a:ext>
            </a:extLst>
          </p:cNvPr>
          <p:cNvSpPr txBox="1">
            <a:spLocks/>
          </p:cNvSpPr>
          <p:nvPr/>
        </p:nvSpPr>
        <p:spPr>
          <a:xfrm>
            <a:off x="11582400" y="6518340"/>
            <a:ext cx="404490" cy="175501"/>
          </a:xfrm>
          <a:prstGeom prst="rect">
            <a:avLst/>
          </a:prstGeom>
        </p:spPr>
        <p:txBody>
          <a:bodyPr wrap="square" lIns="0" tIns="0" rIns="0" bIns="0">
            <a:spAutoFit/>
          </a:bodyPr>
          <a:lstStyle>
            <a:defPPr>
              <a:defRPr lang="fr-FR"/>
            </a:defPPr>
            <a:lvl1pPr marL="0" algn="r" defTabSz="1042552" rtl="0" eaLnBrk="1" latinLnBrk="0" hangingPunct="1">
              <a:defRPr sz="1140" kern="1200">
                <a:solidFill>
                  <a:schemeClr val="tx1">
                    <a:tint val="75000"/>
                  </a:schemeClr>
                </a:solidFill>
                <a:latin typeface="Montserrat" panose="00000500000000000000" pitchFamily="2" charset="0"/>
                <a:ea typeface="+mn-ea"/>
                <a:cs typeface="+mn-cs"/>
              </a:defRPr>
            </a:lvl1pPr>
            <a:lvl2pPr marL="521275" algn="l" defTabSz="1042552" rtl="0" eaLnBrk="1" latinLnBrk="0" hangingPunct="1">
              <a:defRPr sz="2052" kern="1200">
                <a:solidFill>
                  <a:schemeClr val="tx1"/>
                </a:solidFill>
                <a:latin typeface="+mn-lt"/>
                <a:ea typeface="+mn-ea"/>
                <a:cs typeface="+mn-cs"/>
              </a:defRPr>
            </a:lvl2pPr>
            <a:lvl3pPr marL="1042552" algn="l" defTabSz="1042552" rtl="0" eaLnBrk="1" latinLnBrk="0" hangingPunct="1">
              <a:defRPr sz="2052" kern="1200">
                <a:solidFill>
                  <a:schemeClr val="tx1"/>
                </a:solidFill>
                <a:latin typeface="+mn-lt"/>
                <a:ea typeface="+mn-ea"/>
                <a:cs typeface="+mn-cs"/>
              </a:defRPr>
            </a:lvl3pPr>
            <a:lvl4pPr marL="1563829" algn="l" defTabSz="1042552" rtl="0" eaLnBrk="1" latinLnBrk="0" hangingPunct="1">
              <a:defRPr sz="2052" kern="1200">
                <a:solidFill>
                  <a:schemeClr val="tx1"/>
                </a:solidFill>
                <a:latin typeface="+mn-lt"/>
                <a:ea typeface="+mn-ea"/>
                <a:cs typeface="+mn-cs"/>
              </a:defRPr>
            </a:lvl4pPr>
            <a:lvl5pPr marL="2085105" algn="l" defTabSz="1042552" rtl="0" eaLnBrk="1" latinLnBrk="0" hangingPunct="1">
              <a:defRPr sz="2052" kern="1200">
                <a:solidFill>
                  <a:schemeClr val="tx1"/>
                </a:solidFill>
                <a:latin typeface="+mn-lt"/>
                <a:ea typeface="+mn-ea"/>
                <a:cs typeface="+mn-cs"/>
              </a:defRPr>
            </a:lvl5pPr>
            <a:lvl6pPr marL="2606381" algn="l" defTabSz="1042552" rtl="0" eaLnBrk="1" latinLnBrk="0" hangingPunct="1">
              <a:defRPr sz="2052" kern="1200">
                <a:solidFill>
                  <a:schemeClr val="tx1"/>
                </a:solidFill>
                <a:latin typeface="+mn-lt"/>
                <a:ea typeface="+mn-ea"/>
                <a:cs typeface="+mn-cs"/>
              </a:defRPr>
            </a:lvl6pPr>
            <a:lvl7pPr marL="3127658" algn="l" defTabSz="1042552" rtl="0" eaLnBrk="1" latinLnBrk="0" hangingPunct="1">
              <a:defRPr sz="2052" kern="1200">
                <a:solidFill>
                  <a:schemeClr val="tx1"/>
                </a:solidFill>
                <a:latin typeface="+mn-lt"/>
                <a:ea typeface="+mn-ea"/>
                <a:cs typeface="+mn-cs"/>
              </a:defRPr>
            </a:lvl7pPr>
            <a:lvl8pPr marL="3648933" algn="l" defTabSz="1042552" rtl="0" eaLnBrk="1" latinLnBrk="0" hangingPunct="1">
              <a:defRPr sz="2052" kern="1200">
                <a:solidFill>
                  <a:schemeClr val="tx1"/>
                </a:solidFill>
                <a:latin typeface="+mn-lt"/>
                <a:ea typeface="+mn-ea"/>
                <a:cs typeface="+mn-cs"/>
              </a:defRPr>
            </a:lvl8pPr>
            <a:lvl9pPr marL="4170210" algn="l" defTabSz="1042552" rtl="0" eaLnBrk="1" latinLnBrk="0" hangingPunct="1">
              <a:defRPr sz="2052" kern="1200">
                <a:solidFill>
                  <a:schemeClr val="tx1"/>
                </a:solidFill>
                <a:latin typeface="+mn-lt"/>
                <a:ea typeface="+mn-ea"/>
                <a:cs typeface="+mn-cs"/>
              </a:defRPr>
            </a:lvl9pPr>
          </a:lstStyle>
          <a:p>
            <a:pPr defTabSz="1042250">
              <a:defRPr/>
            </a:pPr>
            <a:fld id="{B6F15528-21DE-4FAA-801E-634DDDAF4B2B}" type="slidenum">
              <a:rPr lang="fr-FR" smtClean="0"/>
              <a:pPr defTabSz="1042250">
                <a:defRPr/>
              </a:pPr>
              <a:t>16</a:t>
            </a:fld>
            <a:endParaRPr lang="fr-FR" sz="1026">
              <a:solidFill>
                <a:prstClr val="black">
                  <a:tint val="75000"/>
                </a:prstClr>
              </a:solidFill>
            </a:endParaRPr>
          </a:p>
        </p:txBody>
      </p:sp>
      <p:graphicFrame>
        <p:nvGraphicFramePr>
          <p:cNvPr id="8" name="Tableau 7">
            <a:extLst>
              <a:ext uri="{FF2B5EF4-FFF2-40B4-BE49-F238E27FC236}">
                <a16:creationId xmlns:a16="http://schemas.microsoft.com/office/drawing/2014/main" id="{D8A11343-7927-8BD6-45CD-9630F829A63A}"/>
              </a:ext>
            </a:extLst>
          </p:cNvPr>
          <p:cNvGraphicFramePr>
            <a:graphicFrameLocks noGrp="1"/>
          </p:cNvGraphicFramePr>
          <p:nvPr>
            <p:extLst>
              <p:ext uri="{D42A27DB-BD31-4B8C-83A1-F6EECF244321}">
                <p14:modId xmlns:p14="http://schemas.microsoft.com/office/powerpoint/2010/main" val="1863405548"/>
              </p:ext>
            </p:extLst>
          </p:nvPr>
        </p:nvGraphicFramePr>
        <p:xfrm>
          <a:off x="5141034" y="1818255"/>
          <a:ext cx="5318878" cy="2469260"/>
        </p:xfrm>
        <a:graphic>
          <a:graphicData uri="http://schemas.openxmlformats.org/drawingml/2006/table">
            <a:tbl>
              <a:tblPr firstRow="1" firstCol="1" bandRow="1"/>
              <a:tblGrid>
                <a:gridCol w="2299261">
                  <a:extLst>
                    <a:ext uri="{9D8B030D-6E8A-4147-A177-3AD203B41FA5}">
                      <a16:colId xmlns:a16="http://schemas.microsoft.com/office/drawing/2014/main" val="2979402123"/>
                    </a:ext>
                  </a:extLst>
                </a:gridCol>
                <a:gridCol w="3019617">
                  <a:extLst>
                    <a:ext uri="{9D8B030D-6E8A-4147-A177-3AD203B41FA5}">
                      <a16:colId xmlns:a16="http://schemas.microsoft.com/office/drawing/2014/main" val="1069128100"/>
                    </a:ext>
                  </a:extLst>
                </a:gridCol>
              </a:tblGrid>
              <a:tr h="289940">
                <a:tc>
                  <a:txBody>
                    <a:bodyPr/>
                    <a:lstStyle/>
                    <a:p>
                      <a:pPr algn="ctr">
                        <a:spcAft>
                          <a:spcPts val="300"/>
                        </a:spcAft>
                      </a:pPr>
                      <a:r>
                        <a:rPr lang="fr-FR" sz="1250" b="1">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Code déchet </a:t>
                      </a:r>
                      <a:r>
                        <a:rPr lang="fr-FR" sz="1250" b="1" err="1">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Écominéro</a:t>
                      </a:r>
                      <a:endParaRPr lang="fr-FR" sz="1250">
                        <a:solidFill>
                          <a:schemeClr val="bg1"/>
                        </a:solidFill>
                        <a:effectLst/>
                        <a:latin typeface="Montserrat" panose="00000500000000000000" pitchFamily="2" charset="0"/>
                        <a:ea typeface="Calibri" panose="020F0502020204030204" pitchFamily="34" charset="0"/>
                        <a:cs typeface="Arial" panose="020B0604020202020204" pitchFamily="34" charset="0"/>
                      </a:endParaRP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F3A93"/>
                    </a:solidFill>
                  </a:tcPr>
                </a:tc>
                <a:tc>
                  <a:txBody>
                    <a:bodyPr/>
                    <a:lstStyle/>
                    <a:p>
                      <a:pPr algn="ctr">
                        <a:spcAft>
                          <a:spcPts val="300"/>
                        </a:spcAft>
                      </a:pPr>
                      <a:r>
                        <a:rPr lang="fr-FR" sz="1250" b="1">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Dénomination </a:t>
                      </a:r>
                      <a:r>
                        <a:rPr lang="fr-FR" sz="1250" b="1" err="1">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Ecominéro</a:t>
                      </a:r>
                      <a:endParaRPr lang="fr-FR" sz="1250">
                        <a:solidFill>
                          <a:schemeClr val="bg1"/>
                        </a:solidFill>
                        <a:effectLst/>
                        <a:latin typeface="Montserrat" panose="00000500000000000000" pitchFamily="2" charset="0"/>
                        <a:ea typeface="Calibri" panose="020F0502020204030204" pitchFamily="34" charset="0"/>
                        <a:cs typeface="Arial" panose="020B0604020202020204" pitchFamily="34" charset="0"/>
                      </a:endParaRP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F3A93"/>
                    </a:solidFill>
                  </a:tcPr>
                </a:tc>
                <a:extLst>
                  <a:ext uri="{0D108BD9-81ED-4DB2-BD59-A6C34878D82A}">
                    <a16:rowId xmlns:a16="http://schemas.microsoft.com/office/drawing/2014/main" val="3299253827"/>
                  </a:ext>
                </a:extLst>
              </a:tr>
              <a:tr h="65998">
                <a:tc>
                  <a:txBody>
                    <a:bodyPr/>
                    <a:lstStyle/>
                    <a:p>
                      <a:pPr>
                        <a:spcAft>
                          <a:spcPts val="300"/>
                        </a:spcAft>
                      </a:pPr>
                      <a:r>
                        <a:rPr lang="fr-FR" sz="1100">
                          <a:effectLst/>
                          <a:latin typeface="Montserrat" panose="00000500000000000000" pitchFamily="2" charset="0"/>
                          <a:ea typeface="Times New Roman" panose="02020603050405020304" pitchFamily="18" charset="0"/>
                          <a:cs typeface="Arial" panose="020B0604020202020204" pitchFamily="34" charset="0"/>
                        </a:rPr>
                        <a:t>17010101</a:t>
                      </a:r>
                      <a:endParaRPr lang="fr-FR" sz="1100">
                        <a:effectLst/>
                        <a:latin typeface="Montserrat" panose="00000500000000000000" pitchFamily="2" charset="0"/>
                        <a:ea typeface="Calibri" panose="020F0502020204030204" pitchFamily="34" charset="0"/>
                        <a:cs typeface="Arial" panose="020B0604020202020204" pitchFamily="34" charset="0"/>
                      </a:endParaRP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300"/>
                        </a:spcAft>
                      </a:pPr>
                      <a:r>
                        <a:rPr lang="fr-FR" sz="1100">
                          <a:effectLst/>
                          <a:latin typeface="Montserrat" panose="00000500000000000000" pitchFamily="2" charset="0"/>
                          <a:ea typeface="Times New Roman" panose="02020603050405020304" pitchFamily="18" charset="0"/>
                          <a:cs typeface="Arial" panose="020B0604020202020204" pitchFamily="34" charset="0"/>
                        </a:rPr>
                        <a:t>Béton non ferraillé</a:t>
                      </a:r>
                      <a:endParaRPr lang="fr-FR" sz="1100">
                        <a:effectLst/>
                        <a:latin typeface="Montserrat" panose="00000500000000000000" pitchFamily="2" charset="0"/>
                        <a:ea typeface="Calibri" panose="020F0502020204030204" pitchFamily="34" charset="0"/>
                        <a:cs typeface="Arial" panose="020B0604020202020204" pitchFamily="34" charset="0"/>
                      </a:endParaRP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82697723"/>
                  </a:ext>
                </a:extLst>
              </a:tr>
              <a:tr h="65998">
                <a:tc>
                  <a:txBody>
                    <a:bodyPr/>
                    <a:lstStyle/>
                    <a:p>
                      <a:pPr>
                        <a:spcAft>
                          <a:spcPts val="300"/>
                        </a:spcAft>
                      </a:pPr>
                      <a:r>
                        <a:rPr lang="fr-FR" sz="1100">
                          <a:effectLst/>
                          <a:latin typeface="Montserrat" panose="00000500000000000000" pitchFamily="2" charset="0"/>
                          <a:ea typeface="Times New Roman" panose="02020603050405020304" pitchFamily="18" charset="0"/>
                          <a:cs typeface="Arial" panose="020B0604020202020204" pitchFamily="34" charset="0"/>
                        </a:rPr>
                        <a:t>17010102 </a:t>
                      </a:r>
                      <a:endParaRPr lang="fr-FR" sz="1100">
                        <a:effectLst/>
                        <a:latin typeface="Montserrat" panose="00000500000000000000" pitchFamily="2" charset="0"/>
                        <a:ea typeface="Calibri" panose="020F0502020204030204" pitchFamily="34" charset="0"/>
                        <a:cs typeface="Arial" panose="020B0604020202020204" pitchFamily="34" charset="0"/>
                      </a:endParaRP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300"/>
                        </a:spcAft>
                      </a:pPr>
                      <a:r>
                        <a:rPr lang="fr-FR" sz="1100">
                          <a:effectLst/>
                          <a:latin typeface="Montserrat" panose="00000500000000000000" pitchFamily="2" charset="0"/>
                          <a:ea typeface="Times New Roman" panose="02020603050405020304" pitchFamily="18" charset="0"/>
                          <a:cs typeface="Arial" panose="020B0604020202020204" pitchFamily="34" charset="0"/>
                        </a:rPr>
                        <a:t>Béton ferraillé</a:t>
                      </a:r>
                      <a:endParaRPr lang="fr-FR" sz="1100">
                        <a:effectLst/>
                        <a:latin typeface="Montserrat" panose="00000500000000000000" pitchFamily="2" charset="0"/>
                        <a:ea typeface="Calibri" panose="020F0502020204030204" pitchFamily="34" charset="0"/>
                        <a:cs typeface="Arial" panose="020B0604020202020204" pitchFamily="34" charset="0"/>
                      </a:endParaRP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32738836"/>
                  </a:ext>
                </a:extLst>
              </a:tr>
              <a:tr h="65998">
                <a:tc>
                  <a:txBody>
                    <a:bodyPr/>
                    <a:lstStyle/>
                    <a:p>
                      <a:pPr>
                        <a:spcAft>
                          <a:spcPts val="300"/>
                        </a:spcAft>
                      </a:pPr>
                      <a:r>
                        <a:rPr lang="fr-FR" sz="1100">
                          <a:effectLst/>
                          <a:latin typeface="Montserrat" panose="00000500000000000000" pitchFamily="2" charset="0"/>
                          <a:ea typeface="Times New Roman" panose="02020603050405020304" pitchFamily="18" charset="0"/>
                          <a:cs typeface="Arial" panose="020B0604020202020204" pitchFamily="34" charset="0"/>
                        </a:rPr>
                        <a:t>17010200</a:t>
                      </a:r>
                      <a:endParaRPr lang="fr-FR" sz="1100">
                        <a:effectLst/>
                        <a:latin typeface="Montserrat" panose="00000500000000000000" pitchFamily="2" charset="0"/>
                        <a:ea typeface="Calibri" panose="020F0502020204030204" pitchFamily="34" charset="0"/>
                        <a:cs typeface="Arial" panose="020B0604020202020204" pitchFamily="34" charset="0"/>
                      </a:endParaRP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300"/>
                        </a:spcAft>
                      </a:pPr>
                      <a:r>
                        <a:rPr lang="fr-FR" sz="1100">
                          <a:effectLst/>
                          <a:latin typeface="Montserrat" panose="00000500000000000000" pitchFamily="2" charset="0"/>
                          <a:ea typeface="Times New Roman" panose="02020603050405020304" pitchFamily="18" charset="0"/>
                          <a:cs typeface="Arial" panose="020B0604020202020204" pitchFamily="34" charset="0"/>
                        </a:rPr>
                        <a:t>Briques</a:t>
                      </a:r>
                      <a:endParaRPr lang="fr-FR" sz="1100">
                        <a:effectLst/>
                        <a:latin typeface="Montserrat" panose="00000500000000000000" pitchFamily="2" charset="0"/>
                        <a:ea typeface="Calibri" panose="020F0502020204030204" pitchFamily="34" charset="0"/>
                        <a:cs typeface="Arial" panose="020B0604020202020204" pitchFamily="34" charset="0"/>
                      </a:endParaRP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63159932"/>
                  </a:ext>
                </a:extLst>
              </a:tr>
              <a:tr h="65998">
                <a:tc>
                  <a:txBody>
                    <a:bodyPr/>
                    <a:lstStyle/>
                    <a:p>
                      <a:pPr fontAlgn="base"/>
                      <a:r>
                        <a:rPr lang="fr-FR" sz="1100">
                          <a:effectLst/>
                          <a:latin typeface="Montserrat" panose="00000500000000000000" pitchFamily="2" charset="0"/>
                          <a:ea typeface="Times New Roman" panose="02020603050405020304" pitchFamily="18" charset="0"/>
                          <a:cs typeface="Arial" panose="020B0604020202020204" pitchFamily="34" charset="0"/>
                        </a:rPr>
                        <a:t>17010301</a:t>
                      </a: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fr-FR" sz="1100">
                          <a:effectLst/>
                          <a:latin typeface="Montserrat" panose="00000500000000000000" pitchFamily="2" charset="0"/>
                          <a:ea typeface="Times New Roman" panose="02020603050405020304" pitchFamily="18" charset="0"/>
                          <a:cs typeface="Arial" panose="020B0604020202020204" pitchFamily="34" charset="0"/>
                        </a:rPr>
                        <a:t>Tuiles</a:t>
                      </a: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43737410"/>
                  </a:ext>
                </a:extLst>
              </a:tr>
              <a:tr h="65998">
                <a:tc>
                  <a:txBody>
                    <a:bodyPr/>
                    <a:lstStyle/>
                    <a:p>
                      <a:pPr fontAlgn="base"/>
                      <a:r>
                        <a:rPr lang="fr-FR" sz="1100">
                          <a:effectLst/>
                          <a:latin typeface="Montserrat" panose="00000500000000000000" pitchFamily="2" charset="0"/>
                          <a:ea typeface="Times New Roman" panose="02020603050405020304" pitchFamily="18" charset="0"/>
                          <a:cs typeface="Arial" panose="020B0604020202020204" pitchFamily="34" charset="0"/>
                        </a:rPr>
                        <a:t>17010302</a:t>
                      </a: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fr-FR" sz="1100">
                          <a:effectLst/>
                          <a:latin typeface="Montserrat" panose="00000500000000000000" pitchFamily="2" charset="0"/>
                          <a:ea typeface="Times New Roman" panose="02020603050405020304" pitchFamily="18" charset="0"/>
                          <a:cs typeface="Arial" panose="020B0604020202020204" pitchFamily="34" charset="0"/>
                        </a:rPr>
                        <a:t>Céramique</a:t>
                      </a: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8703962"/>
                  </a:ext>
                </a:extLst>
              </a:tr>
              <a:tr h="65998">
                <a:tc>
                  <a:txBody>
                    <a:bodyPr/>
                    <a:lstStyle/>
                    <a:p>
                      <a:pPr fontAlgn="base"/>
                      <a:r>
                        <a:rPr lang="fr-FR" sz="1100">
                          <a:effectLst/>
                          <a:latin typeface="Montserrat" panose="00000500000000000000" pitchFamily="2" charset="0"/>
                          <a:ea typeface="Times New Roman" panose="02020603050405020304" pitchFamily="18" charset="0"/>
                          <a:cs typeface="Arial" panose="020B0604020202020204" pitchFamily="34" charset="0"/>
                        </a:rPr>
                        <a:t>17010701</a:t>
                      </a: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fr-FR" sz="1100">
                          <a:effectLst/>
                          <a:latin typeface="Montserrat" panose="00000500000000000000" pitchFamily="2" charset="0"/>
                          <a:ea typeface="Times New Roman" panose="02020603050405020304" pitchFamily="18" charset="0"/>
                          <a:cs typeface="Arial" panose="020B0604020202020204" pitchFamily="34" charset="0"/>
                        </a:rPr>
                        <a:t>Mélange inerte hors terre</a:t>
                      </a: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87966516"/>
                  </a:ext>
                </a:extLst>
              </a:tr>
              <a:tr h="65998">
                <a:tc>
                  <a:txBody>
                    <a:bodyPr/>
                    <a:lstStyle/>
                    <a:p>
                      <a:pPr>
                        <a:spcAft>
                          <a:spcPts val="300"/>
                        </a:spcAft>
                      </a:pPr>
                      <a:r>
                        <a:rPr lang="fr-FR" sz="1100">
                          <a:effectLst/>
                          <a:latin typeface="Montserrat" panose="00000500000000000000" pitchFamily="2" charset="0"/>
                          <a:ea typeface="Times New Roman" panose="02020603050405020304" pitchFamily="18" charset="0"/>
                          <a:cs typeface="Arial" panose="020B0604020202020204" pitchFamily="34" charset="0"/>
                        </a:rPr>
                        <a:t>17010702</a:t>
                      </a:r>
                      <a:endParaRPr lang="fr-FR" sz="1100">
                        <a:effectLst/>
                        <a:latin typeface="Montserrat" panose="00000500000000000000" pitchFamily="2" charset="0"/>
                        <a:ea typeface="Calibri" panose="020F0502020204030204" pitchFamily="34" charset="0"/>
                        <a:cs typeface="Arial" panose="020B0604020202020204" pitchFamily="34" charset="0"/>
                      </a:endParaRP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300"/>
                        </a:spcAft>
                      </a:pPr>
                      <a:r>
                        <a:rPr lang="fr-FR" sz="1100">
                          <a:effectLst/>
                          <a:latin typeface="Montserrat" panose="00000500000000000000" pitchFamily="2" charset="0"/>
                          <a:ea typeface="Times New Roman" panose="02020603050405020304" pitchFamily="18" charset="0"/>
                          <a:cs typeface="Arial" panose="020B0604020202020204" pitchFamily="34" charset="0"/>
                        </a:rPr>
                        <a:t>Mélange inerte avec terre*</a:t>
                      </a:r>
                      <a:endParaRPr lang="fr-FR" sz="1100">
                        <a:effectLst/>
                        <a:latin typeface="Montserrat" panose="00000500000000000000" pitchFamily="2" charset="0"/>
                        <a:ea typeface="Calibri" panose="020F0502020204030204" pitchFamily="34" charset="0"/>
                        <a:cs typeface="Arial" panose="020B0604020202020204" pitchFamily="34" charset="0"/>
                      </a:endParaRP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7580334"/>
                  </a:ext>
                </a:extLst>
              </a:tr>
              <a:tr h="65998">
                <a:tc>
                  <a:txBody>
                    <a:bodyPr/>
                    <a:lstStyle/>
                    <a:p>
                      <a:pPr>
                        <a:spcAft>
                          <a:spcPts val="300"/>
                        </a:spcAft>
                      </a:pPr>
                      <a:r>
                        <a:rPr lang="fr-FR" sz="1100">
                          <a:effectLst/>
                          <a:latin typeface="Montserrat" panose="00000500000000000000" pitchFamily="2" charset="0"/>
                          <a:ea typeface="Times New Roman" panose="02020603050405020304" pitchFamily="18" charset="0"/>
                          <a:cs typeface="Arial" panose="020B0604020202020204" pitchFamily="34" charset="0"/>
                        </a:rPr>
                        <a:t>17030200</a:t>
                      </a:r>
                      <a:endParaRPr lang="fr-FR" sz="1100">
                        <a:effectLst/>
                        <a:latin typeface="Montserrat" panose="00000500000000000000" pitchFamily="2" charset="0"/>
                        <a:ea typeface="Calibri" panose="020F0502020204030204" pitchFamily="34" charset="0"/>
                        <a:cs typeface="Arial" panose="020B0604020202020204" pitchFamily="34" charset="0"/>
                      </a:endParaRP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300"/>
                        </a:spcAft>
                      </a:pPr>
                      <a:r>
                        <a:rPr lang="fr-FR" sz="1100">
                          <a:effectLst/>
                          <a:latin typeface="Montserrat" panose="00000500000000000000" pitchFamily="2" charset="0"/>
                          <a:ea typeface="Times New Roman" panose="02020603050405020304" pitchFamily="18" charset="0"/>
                          <a:cs typeface="Arial" panose="020B0604020202020204" pitchFamily="34" charset="0"/>
                        </a:rPr>
                        <a:t>Mélanges bitumineux</a:t>
                      </a:r>
                      <a:endParaRPr lang="fr-FR" sz="1100">
                        <a:effectLst/>
                        <a:latin typeface="Montserrat" panose="00000500000000000000" pitchFamily="2" charset="0"/>
                        <a:ea typeface="Calibri" panose="020F0502020204030204" pitchFamily="34" charset="0"/>
                        <a:cs typeface="Arial" panose="020B0604020202020204" pitchFamily="34" charset="0"/>
                      </a:endParaRP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82788205"/>
                  </a:ext>
                </a:extLst>
              </a:tr>
              <a:tr h="65998">
                <a:tc>
                  <a:txBody>
                    <a:bodyPr/>
                    <a:lstStyle/>
                    <a:p>
                      <a:pPr fontAlgn="base"/>
                      <a:r>
                        <a:rPr lang="fr-FR" sz="1100">
                          <a:effectLst/>
                          <a:latin typeface="Montserrat" panose="00000500000000000000" pitchFamily="2" charset="0"/>
                          <a:ea typeface="Times New Roman" panose="02020603050405020304" pitchFamily="18" charset="0"/>
                          <a:cs typeface="Arial" panose="020B0604020202020204" pitchFamily="34" charset="0"/>
                        </a:rPr>
                        <a:t>17050401</a:t>
                      </a: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fr-FR" sz="1100">
                          <a:effectLst/>
                          <a:latin typeface="Montserrat" panose="00000500000000000000" pitchFamily="2" charset="0"/>
                          <a:ea typeface="Times New Roman" panose="02020603050405020304" pitchFamily="18" charset="0"/>
                          <a:cs typeface="Arial" panose="020B0604020202020204" pitchFamily="34" charset="0"/>
                        </a:rPr>
                        <a:t>Mélanges de terres et cailloux*</a:t>
                      </a: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49066604"/>
                  </a:ext>
                </a:extLst>
              </a:tr>
              <a:tr h="131995">
                <a:tc>
                  <a:txBody>
                    <a:bodyPr/>
                    <a:lstStyle/>
                    <a:p>
                      <a:pPr fontAlgn="base"/>
                      <a:r>
                        <a:rPr lang="fr-FR" sz="1100">
                          <a:effectLst/>
                          <a:latin typeface="Montserrat" panose="00000500000000000000" pitchFamily="2" charset="0"/>
                          <a:ea typeface="Times New Roman" panose="02020603050405020304" pitchFamily="18" charset="0"/>
                          <a:cs typeface="Arial" panose="020B0604020202020204" pitchFamily="34" charset="0"/>
                        </a:rPr>
                        <a:t>17050402</a:t>
                      </a: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fr-FR" sz="1100">
                          <a:effectLst/>
                          <a:latin typeface="Montserrat" panose="00000500000000000000" pitchFamily="2" charset="0"/>
                          <a:ea typeface="Times New Roman" panose="02020603050405020304" pitchFamily="18" charset="0"/>
                          <a:cs typeface="Arial" panose="020B0604020202020204" pitchFamily="34" charset="0"/>
                        </a:rPr>
                        <a:t>Cailloux, pierres, enrochements, granulats</a:t>
                      </a: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5916324"/>
                  </a:ext>
                </a:extLst>
              </a:tr>
              <a:tr h="65998">
                <a:tc>
                  <a:txBody>
                    <a:bodyPr/>
                    <a:lstStyle/>
                    <a:p>
                      <a:pPr fontAlgn="base"/>
                      <a:r>
                        <a:rPr lang="fr-FR" sz="1100">
                          <a:effectLst/>
                          <a:latin typeface="Montserrat" panose="00000500000000000000" pitchFamily="2" charset="0"/>
                          <a:ea typeface="Times New Roman" panose="02020603050405020304" pitchFamily="18" charset="0"/>
                          <a:cs typeface="Arial" panose="020B0604020202020204" pitchFamily="34" charset="0"/>
                        </a:rPr>
                        <a:t>17050403</a:t>
                      </a: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fr-FR" sz="1100">
                          <a:effectLst/>
                          <a:latin typeface="Montserrat" panose="00000500000000000000" pitchFamily="2" charset="0"/>
                          <a:ea typeface="Times New Roman" panose="02020603050405020304" pitchFamily="18" charset="0"/>
                          <a:cs typeface="Arial" panose="020B0604020202020204" pitchFamily="34" charset="0"/>
                        </a:rPr>
                        <a:t>Pierres de taille, pavés</a:t>
                      </a: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77690800"/>
                  </a:ext>
                </a:extLst>
              </a:tr>
              <a:tr h="131995">
                <a:tc>
                  <a:txBody>
                    <a:bodyPr/>
                    <a:lstStyle/>
                    <a:p>
                      <a:pPr>
                        <a:spcAft>
                          <a:spcPts val="300"/>
                        </a:spcAft>
                      </a:pPr>
                      <a:r>
                        <a:rPr lang="fr-FR" sz="1100">
                          <a:effectLst/>
                          <a:latin typeface="Montserrat" panose="00000500000000000000" pitchFamily="2" charset="0"/>
                          <a:ea typeface="Times New Roman" panose="02020603050405020304" pitchFamily="18" charset="0"/>
                          <a:cs typeface="Arial" panose="020B0604020202020204" pitchFamily="34" charset="0"/>
                        </a:rPr>
                        <a:t>20020200</a:t>
                      </a:r>
                      <a:endParaRPr lang="fr-FR" sz="1100">
                        <a:effectLst/>
                        <a:latin typeface="Montserrat" panose="00000500000000000000" pitchFamily="2" charset="0"/>
                        <a:ea typeface="Calibri" panose="020F0502020204030204" pitchFamily="34" charset="0"/>
                        <a:cs typeface="Arial" panose="020B0604020202020204" pitchFamily="34" charset="0"/>
                      </a:endParaRP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300"/>
                        </a:spcAft>
                      </a:pPr>
                      <a:r>
                        <a:rPr lang="fr-FR" sz="1100">
                          <a:effectLst/>
                          <a:latin typeface="Montserrat" panose="00000500000000000000" pitchFamily="2" charset="0"/>
                          <a:ea typeface="Times New Roman" panose="02020603050405020304" pitchFamily="18" charset="0"/>
                          <a:cs typeface="Arial" panose="020B0604020202020204" pitchFamily="34" charset="0"/>
                        </a:rPr>
                        <a:t>Terres et Pierres (Déchets municipaux)*</a:t>
                      </a:r>
                      <a:endParaRPr lang="fr-FR" sz="1100">
                        <a:effectLst/>
                        <a:latin typeface="Montserrat" panose="00000500000000000000" pitchFamily="2" charset="0"/>
                        <a:ea typeface="Calibri" panose="020F0502020204030204" pitchFamily="34" charset="0"/>
                        <a:cs typeface="Arial" panose="020B0604020202020204" pitchFamily="34" charset="0"/>
                      </a:endParaRP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606585"/>
                  </a:ext>
                </a:extLst>
              </a:tr>
              <a:tr h="65998">
                <a:tc>
                  <a:txBody>
                    <a:bodyPr/>
                    <a:lstStyle/>
                    <a:p>
                      <a:pPr>
                        <a:spcAft>
                          <a:spcPts val="300"/>
                        </a:spcAft>
                      </a:pPr>
                      <a:r>
                        <a:rPr lang="fr-FR" sz="1100">
                          <a:effectLst/>
                          <a:latin typeface="Montserrat" panose="00000500000000000000" pitchFamily="2" charset="0"/>
                          <a:ea typeface="Times New Roman" panose="02020603050405020304" pitchFamily="18" charset="0"/>
                          <a:cs typeface="Arial" panose="020B0604020202020204" pitchFamily="34" charset="0"/>
                        </a:rPr>
                        <a:t>00000000</a:t>
                      </a:r>
                      <a:endParaRPr lang="fr-FR" sz="1100">
                        <a:effectLst/>
                        <a:latin typeface="Montserrat" panose="00000500000000000000" pitchFamily="2" charset="0"/>
                        <a:ea typeface="Calibri" panose="020F0502020204030204" pitchFamily="34" charset="0"/>
                        <a:cs typeface="Arial" panose="020B0604020202020204" pitchFamily="34" charset="0"/>
                      </a:endParaRP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300"/>
                        </a:spcAft>
                      </a:pPr>
                      <a:r>
                        <a:rPr lang="fr-FR" sz="1100">
                          <a:effectLst/>
                          <a:latin typeface="Montserrat" panose="00000500000000000000" pitchFamily="2" charset="0"/>
                          <a:ea typeface="Times New Roman" panose="02020603050405020304" pitchFamily="18" charset="0"/>
                          <a:cs typeface="Arial" panose="020B0604020202020204" pitchFamily="34" charset="0"/>
                        </a:rPr>
                        <a:t>Déchets Hors périmètre </a:t>
                      </a:r>
                      <a:endParaRPr lang="fr-FR" sz="1100">
                        <a:effectLst/>
                        <a:latin typeface="Montserrat" panose="00000500000000000000" pitchFamily="2" charset="0"/>
                        <a:ea typeface="Calibri" panose="020F0502020204030204" pitchFamily="34" charset="0"/>
                        <a:cs typeface="Arial" panose="020B0604020202020204" pitchFamily="34" charset="0"/>
                      </a:endParaRPr>
                    </a:p>
                  </a:txBody>
                  <a:tcPr marL="8908" marR="890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63547845"/>
                  </a:ext>
                </a:extLst>
              </a:tr>
            </a:tbl>
          </a:graphicData>
        </a:graphic>
      </p:graphicFrame>
      <p:sp>
        <p:nvSpPr>
          <p:cNvPr id="11" name="Chevron 6">
            <a:extLst>
              <a:ext uri="{FF2B5EF4-FFF2-40B4-BE49-F238E27FC236}">
                <a16:creationId xmlns:a16="http://schemas.microsoft.com/office/drawing/2014/main" id="{D5D7BA18-469D-42AC-4D65-962B08B27F4A}"/>
              </a:ext>
            </a:extLst>
          </p:cNvPr>
          <p:cNvSpPr/>
          <p:nvPr/>
        </p:nvSpPr>
        <p:spPr>
          <a:xfrm>
            <a:off x="958492" y="1333930"/>
            <a:ext cx="2655566" cy="3341233"/>
          </a:xfrm>
          <a:prstGeom prst="homePlate">
            <a:avLst>
              <a:gd name="adj" fmla="val 0"/>
            </a:avLst>
          </a:prstGeom>
          <a:solidFill>
            <a:srgbClr val="0F3A9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err="1">
                <a:ln>
                  <a:noFill/>
                </a:ln>
                <a:solidFill>
                  <a:schemeClr val="bg1"/>
                </a:solidFill>
                <a:effectLst>
                  <a:glow>
                    <a:scrgbClr r="0" g="0" b="0"/>
                  </a:glow>
                </a:effectLst>
                <a:uLnTx/>
                <a:uFillTx/>
                <a:latin typeface="Montserrat" panose="00000500000000000000" pitchFamily="2" charset="0"/>
                <a:ea typeface="+mn-ea"/>
                <a:cs typeface="+mn-cs"/>
              </a:rPr>
              <a:t>Transcodifier</a:t>
            </a:r>
            <a:r>
              <a:rPr kumimoji="0" lang="fr-FR" sz="1400" b="1" i="0" u="none" strike="noStrike" kern="1200" cap="none" spc="0" normalizeH="0" baseline="0" noProof="0">
                <a:ln>
                  <a:noFill/>
                </a:ln>
                <a:solidFill>
                  <a:schemeClr val="bg1"/>
                </a:solidFill>
                <a:effectLst>
                  <a:glow>
                    <a:scrgbClr r="0" g="0" b="0"/>
                  </a:glow>
                </a:effectLst>
                <a:uLnTx/>
                <a:uFillTx/>
                <a:latin typeface="Montserrat" panose="00000500000000000000" pitchFamily="2" charset="0"/>
                <a:ea typeface="+mn-ea"/>
                <a:cs typeface="+mn-cs"/>
              </a:rPr>
              <a:t> vos codes déchets avec les codes déchets Ecominéro</a:t>
            </a:r>
          </a:p>
        </p:txBody>
      </p:sp>
      <p:sp>
        <p:nvSpPr>
          <p:cNvPr id="12" name="Chevron 6">
            <a:extLst>
              <a:ext uri="{FF2B5EF4-FFF2-40B4-BE49-F238E27FC236}">
                <a16:creationId xmlns:a16="http://schemas.microsoft.com/office/drawing/2014/main" id="{A47DA064-F2B1-E933-7E1B-2F6B81EF08F3}"/>
              </a:ext>
            </a:extLst>
          </p:cNvPr>
          <p:cNvSpPr/>
          <p:nvPr/>
        </p:nvSpPr>
        <p:spPr>
          <a:xfrm>
            <a:off x="958491" y="4761482"/>
            <a:ext cx="2655566" cy="1039304"/>
          </a:xfrm>
          <a:prstGeom prst="homePlate">
            <a:avLst>
              <a:gd name="adj" fmla="val 0"/>
            </a:avLst>
          </a:prstGeom>
          <a:solidFill>
            <a:srgbClr val="0F3A9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chemeClr val="bg1"/>
                </a:solidFill>
                <a:effectLst>
                  <a:glow>
                    <a:scrgbClr r="0" g="0" b="0"/>
                  </a:glow>
                </a:effectLst>
                <a:uLnTx/>
                <a:uFillTx/>
                <a:latin typeface="Montserrat" panose="00000500000000000000" pitchFamily="2" charset="0"/>
                <a:ea typeface="+mn-ea"/>
                <a:cs typeface="+mn-cs"/>
              </a:rPr>
              <a:t>Modifier la DAP</a:t>
            </a:r>
          </a:p>
        </p:txBody>
      </p:sp>
      <p:sp>
        <p:nvSpPr>
          <p:cNvPr id="13" name="Chevron 6">
            <a:extLst>
              <a:ext uri="{FF2B5EF4-FFF2-40B4-BE49-F238E27FC236}">
                <a16:creationId xmlns:a16="http://schemas.microsoft.com/office/drawing/2014/main" id="{E2B116CA-60EB-244E-36BA-00AAFE795706}"/>
              </a:ext>
            </a:extLst>
          </p:cNvPr>
          <p:cNvSpPr/>
          <p:nvPr/>
        </p:nvSpPr>
        <p:spPr>
          <a:xfrm>
            <a:off x="958491" y="5887104"/>
            <a:ext cx="2655566" cy="542271"/>
          </a:xfrm>
          <a:prstGeom prst="homePlate">
            <a:avLst>
              <a:gd name="adj" fmla="val 0"/>
            </a:avLst>
          </a:prstGeom>
          <a:solidFill>
            <a:srgbClr val="0F3A9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chemeClr val="bg1"/>
                </a:solidFill>
                <a:effectLst>
                  <a:glow>
                    <a:scrgbClr r="0" g="0" b="0"/>
                  </a:glow>
                </a:effectLst>
                <a:uLnTx/>
                <a:uFillTx/>
                <a:latin typeface="Montserrat" panose="00000500000000000000" pitchFamily="2" charset="0"/>
                <a:ea typeface="+mn-ea"/>
                <a:cs typeface="+mn-cs"/>
              </a:rPr>
              <a:t>Modifier les bons de pesée</a:t>
            </a:r>
          </a:p>
        </p:txBody>
      </p:sp>
      <p:sp>
        <p:nvSpPr>
          <p:cNvPr id="16" name="ZoneTexte 15">
            <a:extLst>
              <a:ext uri="{FF2B5EF4-FFF2-40B4-BE49-F238E27FC236}">
                <a16:creationId xmlns:a16="http://schemas.microsoft.com/office/drawing/2014/main" id="{72B58615-9E93-345A-933B-A2CF77BB3BF9}"/>
              </a:ext>
            </a:extLst>
          </p:cNvPr>
          <p:cNvSpPr txBox="1"/>
          <p:nvPr/>
        </p:nvSpPr>
        <p:spPr>
          <a:xfrm>
            <a:off x="3647522" y="1333930"/>
            <a:ext cx="7585986" cy="669414"/>
          </a:xfrm>
          <a:prstGeom prst="rect">
            <a:avLst/>
          </a:prstGeom>
          <a:noFill/>
        </p:spPr>
        <p:txBody>
          <a:bodyPr wrap="square" rtlCol="0">
            <a:spAutoFit/>
          </a:bodyPr>
          <a:lstStyle/>
          <a:p>
            <a:pPr marL="180000" indent="-180000">
              <a:spcBef>
                <a:spcPts val="840"/>
              </a:spcBef>
              <a:buClr>
                <a:srgbClr val="C2C2C2"/>
              </a:buClr>
              <a:buSzPct val="77000"/>
              <a:buFont typeface="Wingdings 3" panose="05040102010807070707" pitchFamily="18" charset="2"/>
              <a:buChar char=""/>
            </a:pPr>
            <a:r>
              <a:rPr kumimoji="0" lang="fr-FR" sz="125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Rattacher les codes déchets à la nomenclature issue du barème déchets tel que fixé par Ecominéro (8 chiffres, soit 2 de plus que le CED)</a:t>
            </a:r>
            <a:endParaRPr kumimoji="0" lang="fr-FR" sz="1250" b="1" i="0" u="none" strike="noStrike" kern="1200" cap="none" spc="0" normalizeH="0" baseline="0" noProof="0">
              <a:ln>
                <a:noFill/>
              </a:ln>
              <a:solidFill>
                <a:srgbClr val="0F3A93"/>
              </a:solidFill>
              <a:effectLst/>
              <a:uLnTx/>
              <a:uFillTx/>
              <a:latin typeface="Montserrat" panose="00000500000000000000" pitchFamily="2" charset="0"/>
              <a:ea typeface="+mn-ea"/>
              <a:cs typeface="+mn-cs"/>
            </a:endParaRPr>
          </a:p>
          <a:p>
            <a:endParaRPr lang="fr-FR" sz="1250"/>
          </a:p>
        </p:txBody>
      </p:sp>
      <p:sp>
        <p:nvSpPr>
          <p:cNvPr id="17" name="ZoneTexte 16">
            <a:extLst>
              <a:ext uri="{FF2B5EF4-FFF2-40B4-BE49-F238E27FC236}">
                <a16:creationId xmlns:a16="http://schemas.microsoft.com/office/drawing/2014/main" id="{4DA3AD4F-EA7D-5210-32F0-966869E74BB3}"/>
              </a:ext>
            </a:extLst>
          </p:cNvPr>
          <p:cNvSpPr txBox="1"/>
          <p:nvPr/>
        </p:nvSpPr>
        <p:spPr>
          <a:xfrm>
            <a:off x="5141034" y="4488490"/>
            <a:ext cx="2534043" cy="246221"/>
          </a:xfrm>
          <a:prstGeom prst="rect">
            <a:avLst/>
          </a:prstGeom>
          <a:noFill/>
        </p:spPr>
        <p:txBody>
          <a:bodyPr wrap="square" rtlCol="0">
            <a:spAutoFit/>
          </a:bodyPr>
          <a:lstStyle/>
          <a:p>
            <a:r>
              <a:rPr kumimoji="0" lang="fr-FR" sz="1000" b="0" i="1" u="none" strike="noStrike" kern="1200" cap="none" spc="0" normalizeH="0" baseline="0" noProof="0">
                <a:ln>
                  <a:noFill/>
                </a:ln>
                <a:solidFill>
                  <a:prstClr val="black"/>
                </a:solidFill>
                <a:effectLst/>
                <a:uLnTx/>
                <a:uFillTx/>
                <a:latin typeface="Montserrat" panose="00000500000000000000" pitchFamily="2" charset="0"/>
                <a:ea typeface="+mn-ea"/>
                <a:cs typeface="+mn-cs"/>
              </a:rPr>
              <a:t>* déchets non soumis à la gratuité</a:t>
            </a:r>
            <a:endParaRPr lang="fr-FR" sz="1000"/>
          </a:p>
        </p:txBody>
      </p:sp>
      <p:sp>
        <p:nvSpPr>
          <p:cNvPr id="18" name="ZoneTexte 17">
            <a:extLst>
              <a:ext uri="{FF2B5EF4-FFF2-40B4-BE49-F238E27FC236}">
                <a16:creationId xmlns:a16="http://schemas.microsoft.com/office/drawing/2014/main" id="{3153FF9E-AC12-02FC-A016-401FC9C91C20}"/>
              </a:ext>
            </a:extLst>
          </p:cNvPr>
          <p:cNvSpPr txBox="1"/>
          <p:nvPr/>
        </p:nvSpPr>
        <p:spPr>
          <a:xfrm>
            <a:off x="3614057" y="4819601"/>
            <a:ext cx="7720882" cy="874598"/>
          </a:xfrm>
          <a:prstGeom prst="rect">
            <a:avLst/>
          </a:prstGeom>
          <a:noFill/>
        </p:spPr>
        <p:txBody>
          <a:bodyPr wrap="square" rtlCol="0">
            <a:spAutoFit/>
          </a:bodyPr>
          <a:lstStyle/>
          <a:p>
            <a:pPr marL="180000" indent="-180000">
              <a:spcBef>
                <a:spcPts val="840"/>
              </a:spcBef>
              <a:buClr>
                <a:srgbClr val="C2C2C2"/>
              </a:buClr>
              <a:buSzPct val="77000"/>
              <a:buFont typeface="Wingdings 3" panose="05040102010807070707" pitchFamily="18" charset="2"/>
              <a:buChar char=""/>
            </a:pPr>
            <a:r>
              <a:rPr kumimoji="0" lang="fr-FR" sz="125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Indiquer le numéro de CAP (DAP signée) sur le bon de pesée</a:t>
            </a:r>
          </a:p>
          <a:p>
            <a:pPr marL="180000" indent="-180000">
              <a:spcBef>
                <a:spcPts val="840"/>
              </a:spcBef>
              <a:buClr>
                <a:srgbClr val="C2C2C2"/>
              </a:buClr>
              <a:buSzPct val="77000"/>
              <a:buFont typeface="Wingdings 3" panose="05040102010807070707" pitchFamily="18" charset="2"/>
              <a:buChar char=""/>
            </a:pPr>
            <a:r>
              <a:rPr kumimoji="0" lang="fr-FR" sz="125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Conserver l’information de la pesée pendant 3 ans</a:t>
            </a:r>
          </a:p>
          <a:p>
            <a:pPr>
              <a:spcBef>
                <a:spcPts val="840"/>
              </a:spcBef>
              <a:buClr>
                <a:srgbClr val="C2C2C2"/>
              </a:buClr>
              <a:buSzPct val="77000"/>
            </a:pPr>
            <a:r>
              <a:rPr lang="fr-FR" sz="1250">
                <a:solidFill>
                  <a:prstClr val="black"/>
                </a:solidFill>
                <a:latin typeface="Montserrat" panose="00000500000000000000" pitchFamily="2" charset="0"/>
              </a:rPr>
              <a:t>Pour information, la réconciliation entre la DAP et la CAP sera effectuée à partir de 2024</a:t>
            </a:r>
            <a:endParaRPr kumimoji="0" lang="fr-FR" sz="1250" b="1" i="0" u="none" strike="noStrike" kern="1200" cap="none" spc="0" normalizeH="0" baseline="0" noProof="0">
              <a:ln>
                <a:noFill/>
              </a:ln>
              <a:solidFill>
                <a:srgbClr val="0F3A93"/>
              </a:solidFill>
              <a:effectLst/>
              <a:uLnTx/>
              <a:uFillTx/>
              <a:latin typeface="Montserrat" panose="00000500000000000000" pitchFamily="2" charset="0"/>
              <a:ea typeface="+mn-ea"/>
              <a:cs typeface="+mn-cs"/>
            </a:endParaRPr>
          </a:p>
        </p:txBody>
      </p:sp>
      <p:sp>
        <p:nvSpPr>
          <p:cNvPr id="19" name="ZoneTexte 18">
            <a:extLst>
              <a:ext uri="{FF2B5EF4-FFF2-40B4-BE49-F238E27FC236}">
                <a16:creationId xmlns:a16="http://schemas.microsoft.com/office/drawing/2014/main" id="{DC706576-42B9-40D4-CEAE-ECC599CE55F7}"/>
              </a:ext>
            </a:extLst>
          </p:cNvPr>
          <p:cNvSpPr txBox="1"/>
          <p:nvPr/>
        </p:nvSpPr>
        <p:spPr>
          <a:xfrm>
            <a:off x="3614057" y="5867322"/>
            <a:ext cx="8372833" cy="579646"/>
          </a:xfrm>
          <a:prstGeom prst="rect">
            <a:avLst/>
          </a:prstGeom>
          <a:noFill/>
        </p:spPr>
        <p:txBody>
          <a:bodyPr wrap="square" rtlCol="0">
            <a:spAutoFit/>
          </a:bodyPr>
          <a:lstStyle/>
          <a:p>
            <a:pPr marL="180000" indent="-180000">
              <a:spcBef>
                <a:spcPts val="840"/>
              </a:spcBef>
              <a:buClr>
                <a:srgbClr val="C2C2C2"/>
              </a:buClr>
              <a:buSzPct val="77000"/>
              <a:buFont typeface="Wingdings 3" panose="05040102010807070707" pitchFamily="18" charset="2"/>
              <a:buChar char=""/>
            </a:pPr>
            <a:r>
              <a:rPr kumimoji="0" lang="fr-FR" sz="125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Indiquer la typologie de chantier (bâtiment ou non-bâtiment) sur la DAP et l’éco-organisme</a:t>
            </a:r>
          </a:p>
          <a:p>
            <a:pPr marL="180000" indent="-180000">
              <a:spcBef>
                <a:spcPts val="840"/>
              </a:spcBef>
              <a:buClr>
                <a:srgbClr val="C2C2C2"/>
              </a:buClr>
              <a:buSzPct val="77000"/>
              <a:buFont typeface="Wingdings 3" panose="05040102010807070707" pitchFamily="18" charset="2"/>
              <a:buChar char=""/>
            </a:pPr>
            <a:r>
              <a:rPr lang="fr-FR" sz="1250">
                <a:solidFill>
                  <a:prstClr val="black"/>
                </a:solidFill>
                <a:latin typeface="Montserrat" panose="00000500000000000000" pitchFamily="2" charset="0"/>
              </a:rPr>
              <a:t>La pesée deviendra obligatoire à partir du 1</a:t>
            </a:r>
            <a:r>
              <a:rPr lang="fr-FR" sz="1250" baseline="30000">
                <a:solidFill>
                  <a:prstClr val="black"/>
                </a:solidFill>
                <a:latin typeface="Montserrat" panose="00000500000000000000" pitchFamily="2" charset="0"/>
              </a:rPr>
              <a:t>er</a:t>
            </a:r>
            <a:r>
              <a:rPr lang="fr-FR" sz="1250">
                <a:solidFill>
                  <a:prstClr val="black"/>
                </a:solidFill>
                <a:latin typeface="Montserrat" panose="00000500000000000000" pitchFamily="2" charset="0"/>
              </a:rPr>
              <a:t> mars 2024</a:t>
            </a:r>
            <a:endParaRPr kumimoji="0" lang="fr-FR" sz="125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4158632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t 13" hidden="1">
            <a:extLst>
              <a:ext uri="{FF2B5EF4-FFF2-40B4-BE49-F238E27FC236}">
                <a16:creationId xmlns:a16="http://schemas.microsoft.com/office/drawing/2014/main" id="{545C559A-5BFD-4BD9-9FA8-1C1CB81DB8F0}"/>
              </a:ext>
            </a:extLst>
          </p:cNvPr>
          <p:cNvGraphicFramePr>
            <a:graphicFrameLocks noChangeAspect="1"/>
          </p:cNvGraphicFramePr>
          <p:nvPr>
            <p:custDataLst>
              <p:tags r:id="rId1"/>
            </p:custDataLst>
          </p:nvPr>
        </p:nvGraphicFramePr>
        <p:xfrm>
          <a:off x="3419" y="3619"/>
          <a:ext cx="1811" cy="1811"/>
        </p:xfrm>
        <a:graphic>
          <a:graphicData uri="http://schemas.openxmlformats.org/presentationml/2006/ole">
            <mc:AlternateContent xmlns:mc="http://schemas.openxmlformats.org/markup-compatibility/2006">
              <mc:Choice xmlns:v="urn:schemas-microsoft-com:vml" Requires="v">
                <p:oleObj name="Diapositive think-cell" r:id="rId4" imgW="473" imgH="473" progId="TCLayout.ActiveDocument.1">
                  <p:embed/>
                </p:oleObj>
              </mc:Choice>
              <mc:Fallback>
                <p:oleObj name="Diapositive think-cell" r:id="rId4" imgW="473" imgH="473" progId="TCLayout.ActiveDocument.1">
                  <p:embed/>
                  <p:pic>
                    <p:nvPicPr>
                      <p:cNvPr id="14" name="Objet 13" hidden="1">
                        <a:extLst>
                          <a:ext uri="{FF2B5EF4-FFF2-40B4-BE49-F238E27FC236}">
                            <a16:creationId xmlns:a16="http://schemas.microsoft.com/office/drawing/2014/main" id="{545C559A-5BFD-4BD9-9FA8-1C1CB81DB8F0}"/>
                          </a:ext>
                        </a:extLst>
                      </p:cNvPr>
                      <p:cNvPicPr/>
                      <p:nvPr/>
                    </p:nvPicPr>
                    <p:blipFill>
                      <a:blip r:embed="rId5"/>
                      <a:stretch>
                        <a:fillRect/>
                      </a:stretch>
                    </p:blipFill>
                    <p:spPr>
                      <a:xfrm>
                        <a:off x="3419" y="3619"/>
                        <a:ext cx="1811" cy="1811"/>
                      </a:xfrm>
                      <a:prstGeom prst="rect">
                        <a:avLst/>
                      </a:prstGeom>
                    </p:spPr>
                  </p:pic>
                </p:oleObj>
              </mc:Fallback>
            </mc:AlternateContent>
          </a:graphicData>
        </a:graphic>
      </p:graphicFrame>
      <p:sp>
        <p:nvSpPr>
          <p:cNvPr id="7" name="object 65">
            <a:extLst>
              <a:ext uri="{FF2B5EF4-FFF2-40B4-BE49-F238E27FC236}">
                <a16:creationId xmlns:a16="http://schemas.microsoft.com/office/drawing/2014/main" id="{4CB3BA3A-B644-4EF6-A081-7A9E159CBD1C}"/>
              </a:ext>
            </a:extLst>
          </p:cNvPr>
          <p:cNvSpPr/>
          <p:nvPr/>
        </p:nvSpPr>
        <p:spPr>
          <a:xfrm>
            <a:off x="823812" y="536031"/>
            <a:ext cx="136038" cy="410286"/>
          </a:xfrm>
          <a:custGeom>
            <a:avLst/>
            <a:gdLst/>
            <a:ahLst/>
            <a:cxnLst/>
            <a:rect l="l" t="t" r="r" b="b"/>
            <a:pathLst>
              <a:path w="119380" h="360044">
                <a:moveTo>
                  <a:pt x="18204" y="0"/>
                </a:moveTo>
                <a:lnTo>
                  <a:pt x="9377" y="2195"/>
                </a:lnTo>
                <a:lnTo>
                  <a:pt x="2998" y="8016"/>
                </a:lnTo>
                <a:lnTo>
                  <a:pt x="16" y="16091"/>
                </a:lnTo>
                <a:lnTo>
                  <a:pt x="1376" y="25044"/>
                </a:lnTo>
                <a:lnTo>
                  <a:pt x="14982" y="61562"/>
                </a:lnTo>
                <a:lnTo>
                  <a:pt x="24954" y="99693"/>
                </a:lnTo>
                <a:lnTo>
                  <a:pt x="31087" y="139231"/>
                </a:lnTo>
                <a:lnTo>
                  <a:pt x="33177" y="179971"/>
                </a:lnTo>
                <a:lnTo>
                  <a:pt x="31085" y="220722"/>
                </a:lnTo>
                <a:lnTo>
                  <a:pt x="24947" y="260273"/>
                </a:lnTo>
                <a:lnTo>
                  <a:pt x="14971" y="298415"/>
                </a:lnTo>
                <a:lnTo>
                  <a:pt x="1363" y="334937"/>
                </a:lnTo>
                <a:lnTo>
                  <a:pt x="0" y="343870"/>
                </a:lnTo>
                <a:lnTo>
                  <a:pt x="2959" y="351932"/>
                </a:lnTo>
                <a:lnTo>
                  <a:pt x="9302" y="357761"/>
                </a:lnTo>
                <a:lnTo>
                  <a:pt x="18089" y="359994"/>
                </a:lnTo>
                <a:lnTo>
                  <a:pt x="79748" y="359867"/>
                </a:lnTo>
                <a:lnTo>
                  <a:pt x="102118" y="308205"/>
                </a:lnTo>
                <a:lnTo>
                  <a:pt x="111583" y="266680"/>
                </a:lnTo>
                <a:lnTo>
                  <a:pt x="117387" y="223879"/>
                </a:lnTo>
                <a:lnTo>
                  <a:pt x="119359" y="179971"/>
                </a:lnTo>
                <a:lnTo>
                  <a:pt x="117369" y="136144"/>
                </a:lnTo>
                <a:lnTo>
                  <a:pt x="111518" y="93416"/>
                </a:lnTo>
                <a:lnTo>
                  <a:pt x="101984" y="51957"/>
                </a:lnTo>
                <a:lnTo>
                  <a:pt x="88943" y="11938"/>
                </a:lnTo>
                <a:lnTo>
                  <a:pt x="79595" y="431"/>
                </a:lnTo>
                <a:lnTo>
                  <a:pt x="18204" y="0"/>
                </a:lnTo>
                <a:close/>
              </a:path>
            </a:pathLst>
          </a:custGeom>
          <a:solidFill>
            <a:srgbClr val="47BC54"/>
          </a:solidFill>
        </p:spPr>
        <p:txBody>
          <a:bodyPr wrap="square" lIns="0" tIns="0" rIns="0" bIns="0" rtlCol="0"/>
          <a:lstStyle/>
          <a:p>
            <a:pPr defTabSz="1041993">
              <a:defRPr/>
            </a:pPr>
            <a:endParaRPr lang="fr-FR" sz="1596">
              <a:solidFill>
                <a:prstClr val="black"/>
              </a:solidFill>
              <a:latin typeface="Montserrat" panose="00000500000000000000" pitchFamily="2" charset="0"/>
              <a:cs typeface="Arial" panose="020B0604020202020204" pitchFamily="34" charset="0"/>
            </a:endParaRPr>
          </a:p>
        </p:txBody>
      </p:sp>
      <p:sp>
        <p:nvSpPr>
          <p:cNvPr id="24" name="object 3">
            <a:extLst>
              <a:ext uri="{FF2B5EF4-FFF2-40B4-BE49-F238E27FC236}">
                <a16:creationId xmlns:a16="http://schemas.microsoft.com/office/drawing/2014/main" id="{75443927-2D2C-E9FB-B1C3-341683431E36}"/>
              </a:ext>
            </a:extLst>
          </p:cNvPr>
          <p:cNvSpPr/>
          <p:nvPr/>
        </p:nvSpPr>
        <p:spPr>
          <a:xfrm>
            <a:off x="1610" y="1811"/>
            <a:ext cx="410394" cy="6852933"/>
          </a:xfrm>
          <a:custGeom>
            <a:avLst/>
            <a:gdLst/>
            <a:ahLst/>
            <a:cxnLst/>
            <a:rect l="l" t="t" r="r" b="b"/>
            <a:pathLst>
              <a:path w="360045" h="6012180">
                <a:moveTo>
                  <a:pt x="35697" y="0"/>
                </a:moveTo>
                <a:lnTo>
                  <a:pt x="0" y="0"/>
                </a:lnTo>
                <a:lnTo>
                  <a:pt x="0" y="6012002"/>
                </a:lnTo>
                <a:lnTo>
                  <a:pt x="35714" y="6012002"/>
                </a:lnTo>
                <a:lnTo>
                  <a:pt x="50996" y="5977240"/>
                </a:lnTo>
                <a:lnTo>
                  <a:pt x="66671" y="5920518"/>
                </a:lnTo>
                <a:lnTo>
                  <a:pt x="76342" y="5873537"/>
                </a:lnTo>
                <a:lnTo>
                  <a:pt x="85864" y="5826425"/>
                </a:lnTo>
                <a:lnTo>
                  <a:pt x="95235" y="5779183"/>
                </a:lnTo>
                <a:lnTo>
                  <a:pt x="104456" y="5731811"/>
                </a:lnTo>
                <a:lnTo>
                  <a:pt x="113525" y="5684312"/>
                </a:lnTo>
                <a:lnTo>
                  <a:pt x="122442" y="5636685"/>
                </a:lnTo>
                <a:lnTo>
                  <a:pt x="131207" y="5588931"/>
                </a:lnTo>
                <a:lnTo>
                  <a:pt x="139818" y="5541052"/>
                </a:lnTo>
                <a:lnTo>
                  <a:pt x="148274" y="5493048"/>
                </a:lnTo>
                <a:lnTo>
                  <a:pt x="156576" y="5444920"/>
                </a:lnTo>
                <a:lnTo>
                  <a:pt x="164723" y="5396669"/>
                </a:lnTo>
                <a:lnTo>
                  <a:pt x="172713" y="5348296"/>
                </a:lnTo>
                <a:lnTo>
                  <a:pt x="180547" y="5299801"/>
                </a:lnTo>
                <a:lnTo>
                  <a:pt x="188223" y="5251186"/>
                </a:lnTo>
                <a:lnTo>
                  <a:pt x="195741" y="5202452"/>
                </a:lnTo>
                <a:lnTo>
                  <a:pt x="203101" y="5153598"/>
                </a:lnTo>
                <a:lnTo>
                  <a:pt x="210301" y="5104627"/>
                </a:lnTo>
                <a:lnTo>
                  <a:pt x="217341" y="5055539"/>
                </a:lnTo>
                <a:lnTo>
                  <a:pt x="224220" y="5006335"/>
                </a:lnTo>
                <a:lnTo>
                  <a:pt x="230938" y="4957015"/>
                </a:lnTo>
                <a:lnTo>
                  <a:pt x="237493" y="4907581"/>
                </a:lnTo>
                <a:lnTo>
                  <a:pt x="243886" y="4858033"/>
                </a:lnTo>
                <a:lnTo>
                  <a:pt x="250116" y="4808373"/>
                </a:lnTo>
                <a:lnTo>
                  <a:pt x="256181" y="4758601"/>
                </a:lnTo>
                <a:lnTo>
                  <a:pt x="262082" y="4708718"/>
                </a:lnTo>
                <a:lnTo>
                  <a:pt x="267818" y="4658725"/>
                </a:lnTo>
                <a:lnTo>
                  <a:pt x="273387" y="4608623"/>
                </a:lnTo>
                <a:lnTo>
                  <a:pt x="278790" y="4558412"/>
                </a:lnTo>
                <a:lnTo>
                  <a:pt x="284025" y="4508094"/>
                </a:lnTo>
                <a:lnTo>
                  <a:pt x="289092" y="4457669"/>
                </a:lnTo>
                <a:lnTo>
                  <a:pt x="293991" y="4407139"/>
                </a:lnTo>
                <a:lnTo>
                  <a:pt x="298720" y="4356504"/>
                </a:lnTo>
                <a:lnTo>
                  <a:pt x="303279" y="4305765"/>
                </a:lnTo>
                <a:lnTo>
                  <a:pt x="307668" y="4254922"/>
                </a:lnTo>
                <a:lnTo>
                  <a:pt x="311885" y="4203978"/>
                </a:lnTo>
                <a:lnTo>
                  <a:pt x="315930" y="4152932"/>
                </a:lnTo>
                <a:lnTo>
                  <a:pt x="319802" y="4101785"/>
                </a:lnTo>
                <a:lnTo>
                  <a:pt x="323502" y="4050539"/>
                </a:lnTo>
                <a:lnTo>
                  <a:pt x="327027" y="3999194"/>
                </a:lnTo>
                <a:lnTo>
                  <a:pt x="330377" y="3947751"/>
                </a:lnTo>
                <a:lnTo>
                  <a:pt x="333553" y="3896211"/>
                </a:lnTo>
                <a:lnTo>
                  <a:pt x="336552" y="3844575"/>
                </a:lnTo>
                <a:lnTo>
                  <a:pt x="339374" y="3792843"/>
                </a:lnTo>
                <a:lnTo>
                  <a:pt x="342020" y="3741017"/>
                </a:lnTo>
                <a:lnTo>
                  <a:pt x="344487" y="3689098"/>
                </a:lnTo>
                <a:lnTo>
                  <a:pt x="346776" y="3637085"/>
                </a:lnTo>
                <a:lnTo>
                  <a:pt x="348885" y="3584981"/>
                </a:lnTo>
                <a:lnTo>
                  <a:pt x="350815" y="3532786"/>
                </a:lnTo>
                <a:lnTo>
                  <a:pt x="352563" y="3480501"/>
                </a:lnTo>
                <a:lnTo>
                  <a:pt x="354131" y="3428126"/>
                </a:lnTo>
                <a:lnTo>
                  <a:pt x="355517" y="3375663"/>
                </a:lnTo>
                <a:lnTo>
                  <a:pt x="356720" y="3323113"/>
                </a:lnTo>
                <a:lnTo>
                  <a:pt x="357739" y="3270476"/>
                </a:lnTo>
                <a:lnTo>
                  <a:pt x="358575" y="3217753"/>
                </a:lnTo>
                <a:lnTo>
                  <a:pt x="359226" y="3164945"/>
                </a:lnTo>
                <a:lnTo>
                  <a:pt x="359692" y="3112053"/>
                </a:lnTo>
                <a:lnTo>
                  <a:pt x="359973" y="3059078"/>
                </a:lnTo>
                <a:lnTo>
                  <a:pt x="359973" y="2952965"/>
                </a:lnTo>
                <a:lnTo>
                  <a:pt x="359692" y="2899990"/>
                </a:lnTo>
                <a:lnTo>
                  <a:pt x="359226" y="2847099"/>
                </a:lnTo>
                <a:lnTo>
                  <a:pt x="358575" y="2794292"/>
                </a:lnTo>
                <a:lnTo>
                  <a:pt x="357739" y="2741570"/>
                </a:lnTo>
                <a:lnTo>
                  <a:pt x="356720" y="2688933"/>
                </a:lnTo>
                <a:lnTo>
                  <a:pt x="355517" y="2636383"/>
                </a:lnTo>
                <a:lnTo>
                  <a:pt x="354131" y="2583920"/>
                </a:lnTo>
                <a:lnTo>
                  <a:pt x="352563" y="2531546"/>
                </a:lnTo>
                <a:lnTo>
                  <a:pt x="350815" y="2479261"/>
                </a:lnTo>
                <a:lnTo>
                  <a:pt x="348885" y="2427065"/>
                </a:lnTo>
                <a:lnTo>
                  <a:pt x="346776" y="2374961"/>
                </a:lnTo>
                <a:lnTo>
                  <a:pt x="344487" y="2322948"/>
                </a:lnTo>
                <a:lnTo>
                  <a:pt x="342020" y="2271028"/>
                </a:lnTo>
                <a:lnTo>
                  <a:pt x="339374" y="2219202"/>
                </a:lnTo>
                <a:lnTo>
                  <a:pt x="336552" y="2167470"/>
                </a:lnTo>
                <a:lnTo>
                  <a:pt x="333553" y="2115833"/>
                </a:lnTo>
                <a:lnTo>
                  <a:pt x="330377" y="2064292"/>
                </a:lnTo>
                <a:lnTo>
                  <a:pt x="327027" y="2012849"/>
                </a:lnTo>
                <a:lnTo>
                  <a:pt x="323502" y="1961503"/>
                </a:lnTo>
                <a:lnTo>
                  <a:pt x="319802" y="1910256"/>
                </a:lnTo>
                <a:lnTo>
                  <a:pt x="315930" y="1859109"/>
                </a:lnTo>
                <a:lnTo>
                  <a:pt x="311885" y="1808062"/>
                </a:lnTo>
                <a:lnTo>
                  <a:pt x="307668" y="1757116"/>
                </a:lnTo>
                <a:lnTo>
                  <a:pt x="303279" y="1706273"/>
                </a:lnTo>
                <a:lnTo>
                  <a:pt x="298720" y="1655533"/>
                </a:lnTo>
                <a:lnTo>
                  <a:pt x="293991" y="1604897"/>
                </a:lnTo>
                <a:lnTo>
                  <a:pt x="289092" y="1554366"/>
                </a:lnTo>
                <a:lnTo>
                  <a:pt x="284025" y="1503941"/>
                </a:lnTo>
                <a:lnTo>
                  <a:pt x="278790" y="1453622"/>
                </a:lnTo>
                <a:lnTo>
                  <a:pt x="273387" y="1403411"/>
                </a:lnTo>
                <a:lnTo>
                  <a:pt x="267818" y="1353308"/>
                </a:lnTo>
                <a:lnTo>
                  <a:pt x="262082" y="1303315"/>
                </a:lnTo>
                <a:lnTo>
                  <a:pt x="256181" y="1253431"/>
                </a:lnTo>
                <a:lnTo>
                  <a:pt x="250116" y="1203659"/>
                </a:lnTo>
                <a:lnTo>
                  <a:pt x="243886" y="1153999"/>
                </a:lnTo>
                <a:lnTo>
                  <a:pt x="237493" y="1104451"/>
                </a:lnTo>
                <a:lnTo>
                  <a:pt x="230938" y="1055017"/>
                </a:lnTo>
                <a:lnTo>
                  <a:pt x="224220" y="1005697"/>
                </a:lnTo>
                <a:lnTo>
                  <a:pt x="217341" y="956493"/>
                </a:lnTo>
                <a:lnTo>
                  <a:pt x="210301" y="907405"/>
                </a:lnTo>
                <a:lnTo>
                  <a:pt x="203101" y="858435"/>
                </a:lnTo>
                <a:lnTo>
                  <a:pt x="195741" y="809582"/>
                </a:lnTo>
                <a:lnTo>
                  <a:pt x="188223" y="760848"/>
                </a:lnTo>
                <a:lnTo>
                  <a:pt x="180547" y="712234"/>
                </a:lnTo>
                <a:lnTo>
                  <a:pt x="172713" y="663741"/>
                </a:lnTo>
                <a:lnTo>
                  <a:pt x="164723" y="615369"/>
                </a:lnTo>
                <a:lnTo>
                  <a:pt x="156576" y="567119"/>
                </a:lnTo>
                <a:lnTo>
                  <a:pt x="148274" y="518993"/>
                </a:lnTo>
                <a:lnTo>
                  <a:pt x="139818" y="470991"/>
                </a:lnTo>
                <a:lnTo>
                  <a:pt x="131207" y="423114"/>
                </a:lnTo>
                <a:lnTo>
                  <a:pt x="122442" y="375363"/>
                </a:lnTo>
                <a:lnTo>
                  <a:pt x="113525" y="327738"/>
                </a:lnTo>
                <a:lnTo>
                  <a:pt x="104456" y="280242"/>
                </a:lnTo>
                <a:lnTo>
                  <a:pt x="95235" y="232873"/>
                </a:lnTo>
                <a:lnTo>
                  <a:pt x="85864" y="185635"/>
                </a:lnTo>
                <a:lnTo>
                  <a:pt x="76342" y="138526"/>
                </a:lnTo>
                <a:lnTo>
                  <a:pt x="66671" y="91548"/>
                </a:lnTo>
                <a:lnTo>
                  <a:pt x="50996" y="34813"/>
                </a:lnTo>
                <a:lnTo>
                  <a:pt x="35697" y="0"/>
                </a:lnTo>
                <a:close/>
              </a:path>
            </a:pathLst>
          </a:custGeom>
          <a:solidFill>
            <a:srgbClr val="0F3A93"/>
          </a:solidFill>
        </p:spPr>
        <p:txBody>
          <a:bodyPr wrap="square" lIns="0" tIns="0" rIns="0" bIns="0" rtlCol="0"/>
          <a:lstStyle/>
          <a:p>
            <a:pPr marL="0" marR="0" lvl="0" indent="0" algn="l" defTabSz="1042250" rtl="0" eaLnBrk="1" fontAlgn="auto" latinLnBrk="0" hangingPunct="1">
              <a:lnSpc>
                <a:spcPct val="100000"/>
              </a:lnSpc>
              <a:spcBef>
                <a:spcPts val="0"/>
              </a:spcBef>
              <a:spcAft>
                <a:spcPts val="0"/>
              </a:spcAft>
              <a:buClrTx/>
              <a:buSzTx/>
              <a:buFont typeface="Wingdings" pitchFamily="2" charset="2"/>
              <a:buNone/>
              <a:tabLst/>
              <a:defRPr/>
            </a:pPr>
            <a:endParaRPr kumimoji="0" lang="fr-FR" sz="1824"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2" name="TextBox 66">
            <a:extLst>
              <a:ext uri="{FF2B5EF4-FFF2-40B4-BE49-F238E27FC236}">
                <a16:creationId xmlns:a16="http://schemas.microsoft.com/office/drawing/2014/main" id="{708AF77C-06B5-706B-A749-5C69581C9166}"/>
              </a:ext>
            </a:extLst>
          </p:cNvPr>
          <p:cNvSpPr txBox="1"/>
          <p:nvPr/>
        </p:nvSpPr>
        <p:spPr>
          <a:xfrm>
            <a:off x="8967635" y="311838"/>
            <a:ext cx="972000" cy="339452"/>
          </a:xfrm>
          <a:prstGeom prst="rect">
            <a:avLst/>
          </a:prstGeom>
          <a:noFill/>
        </p:spPr>
        <p:txBody>
          <a:bodyPr wrap="square" lIns="0" rIns="0" rtlCol="0">
            <a:spAutoFit/>
          </a:bodyPr>
          <a:lstStyle>
            <a:defPPr>
              <a:defRPr lang="fr-FR"/>
            </a:defPPr>
            <a:lvl1pPr marR="0" lvl="0" indent="0" algn="ctr" fontAlgn="auto">
              <a:lnSpc>
                <a:spcPct val="80000"/>
              </a:lnSpc>
              <a:buClrTx/>
              <a:buSzTx/>
              <a:buFontTx/>
              <a:buNone/>
              <a:tabLst/>
              <a:defRPr kumimoji="0" sz="1000" b="1" i="0" u="none" strike="noStrike" cap="none" spc="0" normalizeH="0" baseline="0">
                <a:ln>
                  <a:noFill/>
                </a:ln>
                <a:solidFill>
                  <a:schemeClr val="tx2"/>
                </a:solidFill>
                <a:effectLst/>
                <a:uLnTx/>
                <a:uFillTx/>
                <a:latin typeface="Montserrat" panose="00000500000000000000" pitchFamily="2" charset="0"/>
              </a:defRPr>
            </a:lvl1pPr>
          </a:lstStyle>
          <a:p>
            <a:r>
              <a:rPr lang="fr-FR"/>
              <a:t>Registre des déchets</a:t>
            </a:r>
          </a:p>
        </p:txBody>
      </p:sp>
      <p:sp>
        <p:nvSpPr>
          <p:cNvPr id="4" name="Chevron 6">
            <a:extLst>
              <a:ext uri="{FF2B5EF4-FFF2-40B4-BE49-F238E27FC236}">
                <a16:creationId xmlns:a16="http://schemas.microsoft.com/office/drawing/2014/main" id="{FE3A795B-24C7-0FCF-17DD-1DCBDFAA481B}"/>
              </a:ext>
            </a:extLst>
          </p:cNvPr>
          <p:cNvSpPr/>
          <p:nvPr/>
        </p:nvSpPr>
        <p:spPr>
          <a:xfrm>
            <a:off x="8967635" y="85597"/>
            <a:ext cx="972000" cy="216000"/>
          </a:xfrm>
          <a:prstGeom prst="homePlate">
            <a:avLst>
              <a:gd name="adj" fmla="val 23602"/>
            </a:avLst>
          </a:prstGeom>
          <a:solidFill>
            <a:schemeClr val="tx2"/>
          </a:solidFill>
          <a:ln w="12700" cap="flat" cmpd="sng" algn="ctr">
            <a:solidFill>
              <a:srgbClr val="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algn="ctr"/>
            <a:endParaRPr lang="fr-FR" sz="1400" b="1">
              <a:solidFill>
                <a:srgbClr val="0F3A93"/>
              </a:solidFill>
              <a:effectLst>
                <a:glow>
                  <a:scrgbClr r="0" g="0" b="0"/>
                </a:glow>
              </a:effectLst>
              <a:latin typeface="Montserrat" panose="00000500000000000000" pitchFamily="2" charset="0"/>
            </a:endParaRPr>
          </a:p>
        </p:txBody>
      </p:sp>
      <p:sp>
        <p:nvSpPr>
          <p:cNvPr id="6" name="Oval 13">
            <a:extLst>
              <a:ext uri="{FF2B5EF4-FFF2-40B4-BE49-F238E27FC236}">
                <a16:creationId xmlns:a16="http://schemas.microsoft.com/office/drawing/2014/main" id="{ADA158FF-0C01-3E5A-712B-1A72CF03518C}"/>
              </a:ext>
            </a:extLst>
          </p:cNvPr>
          <p:cNvSpPr>
            <a:spLocks/>
          </p:cNvSpPr>
          <p:nvPr/>
        </p:nvSpPr>
        <p:spPr>
          <a:xfrm>
            <a:off x="9309635" y="67597"/>
            <a:ext cx="288000" cy="252000"/>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defRPr/>
            </a:pPr>
            <a:r>
              <a:rPr lang="fr-FR" sz="1400" b="1">
                <a:solidFill>
                  <a:schemeClr val="tx2"/>
                </a:solidFill>
                <a:latin typeface="Montserrat" panose="00000500000000000000" pitchFamily="2" charset="0"/>
              </a:rPr>
              <a:t>1.1</a:t>
            </a:r>
          </a:p>
        </p:txBody>
      </p:sp>
      <p:sp>
        <p:nvSpPr>
          <p:cNvPr id="9" name="TextBox 69">
            <a:extLst>
              <a:ext uri="{FF2B5EF4-FFF2-40B4-BE49-F238E27FC236}">
                <a16:creationId xmlns:a16="http://schemas.microsoft.com/office/drawing/2014/main" id="{1DC7D450-2DCA-E1DA-7F09-74FD584D750F}"/>
              </a:ext>
            </a:extLst>
          </p:cNvPr>
          <p:cNvSpPr txBox="1"/>
          <p:nvPr/>
        </p:nvSpPr>
        <p:spPr>
          <a:xfrm>
            <a:off x="9948396" y="311838"/>
            <a:ext cx="972000" cy="339452"/>
          </a:xfrm>
          <a:prstGeom prst="rect">
            <a:avLst/>
          </a:prstGeom>
          <a:noFill/>
        </p:spPr>
        <p:txBody>
          <a:bodyPr wrap="square" lIns="0" rIns="0" rtlCol="0">
            <a:spAutoFit/>
          </a:bodyPr>
          <a:lstStyle>
            <a:defPPr>
              <a:defRPr lang="fr-FR"/>
            </a:defPPr>
            <a:lvl1pPr marR="0" lvl="0" indent="0" algn="ctr" fontAlgn="auto">
              <a:lnSpc>
                <a:spcPct val="80000"/>
              </a:lnSpc>
              <a:buClrTx/>
              <a:buSzTx/>
              <a:buFontTx/>
              <a:buNone/>
              <a:tabLst/>
              <a:defRPr kumimoji="0" sz="1000" b="1" i="0" u="none" strike="noStrike" cap="none" spc="0" normalizeH="0" baseline="0">
                <a:ln>
                  <a:noFill/>
                </a:ln>
                <a:solidFill>
                  <a:schemeClr val="tx2"/>
                </a:solidFill>
                <a:effectLst/>
                <a:uLnTx/>
                <a:uFillTx/>
                <a:latin typeface="Montserrat" panose="00000500000000000000" pitchFamily="2" charset="0"/>
              </a:defRPr>
            </a:lvl1pPr>
          </a:lstStyle>
          <a:p>
            <a:r>
              <a:rPr lang="fr-FR"/>
              <a:t>Validation Ecominéro</a:t>
            </a:r>
          </a:p>
        </p:txBody>
      </p:sp>
      <p:sp>
        <p:nvSpPr>
          <p:cNvPr id="10" name="Chevron 7">
            <a:extLst>
              <a:ext uri="{FF2B5EF4-FFF2-40B4-BE49-F238E27FC236}">
                <a16:creationId xmlns:a16="http://schemas.microsoft.com/office/drawing/2014/main" id="{FC541DFF-8DE0-173E-1ECB-F71978280571}"/>
              </a:ext>
            </a:extLst>
          </p:cNvPr>
          <p:cNvSpPr/>
          <p:nvPr/>
        </p:nvSpPr>
        <p:spPr>
          <a:xfrm>
            <a:off x="9948396" y="85597"/>
            <a:ext cx="972000" cy="216000"/>
          </a:xfrm>
          <a:prstGeom prst="chevron">
            <a:avLst>
              <a:gd name="adj" fmla="val 20000"/>
            </a:avLst>
          </a:prstGeom>
          <a:solidFill>
            <a:schemeClr val="tx2"/>
          </a:solidFill>
          <a:ln w="12700" cap="flat" cmpd="sng" algn="ctr">
            <a:solidFill>
              <a:srgbClr val="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algn="ctr"/>
            <a:endParaRPr lang="fr-FR" sz="1400" b="1">
              <a:solidFill>
                <a:srgbClr val="0F3A93"/>
              </a:solidFill>
              <a:effectLst>
                <a:glow>
                  <a:scrgbClr r="0" g="0" b="0"/>
                </a:glow>
              </a:effectLst>
              <a:latin typeface="Montserrat" panose="00000500000000000000" pitchFamily="2" charset="0"/>
            </a:endParaRPr>
          </a:p>
        </p:txBody>
      </p:sp>
      <p:sp>
        <p:nvSpPr>
          <p:cNvPr id="12" name="Oval 14">
            <a:extLst>
              <a:ext uri="{FF2B5EF4-FFF2-40B4-BE49-F238E27FC236}">
                <a16:creationId xmlns:a16="http://schemas.microsoft.com/office/drawing/2014/main" id="{E4F5DA3D-BB14-C223-5BC8-192C9E1E57FB}"/>
              </a:ext>
            </a:extLst>
          </p:cNvPr>
          <p:cNvSpPr>
            <a:spLocks/>
          </p:cNvSpPr>
          <p:nvPr/>
        </p:nvSpPr>
        <p:spPr>
          <a:xfrm>
            <a:off x="10275996" y="67597"/>
            <a:ext cx="316800" cy="252000"/>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fr-FR" sz="1400" b="1">
                <a:solidFill>
                  <a:schemeClr val="tx2"/>
                </a:solidFill>
                <a:latin typeface="Montserrat" panose="00000500000000000000" pitchFamily="2" charset="0"/>
              </a:rPr>
              <a:t>1.2</a:t>
            </a:r>
          </a:p>
        </p:txBody>
      </p:sp>
      <p:sp>
        <p:nvSpPr>
          <p:cNvPr id="25" name="TextBox 67">
            <a:extLst>
              <a:ext uri="{FF2B5EF4-FFF2-40B4-BE49-F238E27FC236}">
                <a16:creationId xmlns:a16="http://schemas.microsoft.com/office/drawing/2014/main" id="{2E45D00B-6581-4AE2-29DF-D213A5B12259}"/>
              </a:ext>
            </a:extLst>
          </p:cNvPr>
          <p:cNvSpPr txBox="1"/>
          <p:nvPr/>
        </p:nvSpPr>
        <p:spPr>
          <a:xfrm>
            <a:off x="10929157" y="311838"/>
            <a:ext cx="972000" cy="216341"/>
          </a:xfrm>
          <a:prstGeom prst="rect">
            <a:avLst/>
          </a:prstGeom>
          <a:noFill/>
        </p:spPr>
        <p:txBody>
          <a:bodyPr wrap="square" lIns="0" rIns="0" rtlCol="0">
            <a:spAutoFit/>
          </a:bodyPr>
          <a:lstStyle/>
          <a:p>
            <a:pPr lvl="0" algn="ctr">
              <a:lnSpc>
                <a:spcPct val="80000"/>
              </a:lnSpc>
              <a:defRPr/>
            </a:pPr>
            <a:r>
              <a:rPr lang="fr-FR" sz="1000" b="1">
                <a:solidFill>
                  <a:srgbClr val="0F3A93"/>
                </a:solidFill>
                <a:latin typeface="Montserrat" panose="00000500000000000000" pitchFamily="2" charset="0"/>
              </a:rPr>
              <a:t>Régularisation</a:t>
            </a:r>
          </a:p>
        </p:txBody>
      </p:sp>
      <p:sp>
        <p:nvSpPr>
          <p:cNvPr id="26" name="Chevron 8">
            <a:extLst>
              <a:ext uri="{FF2B5EF4-FFF2-40B4-BE49-F238E27FC236}">
                <a16:creationId xmlns:a16="http://schemas.microsoft.com/office/drawing/2014/main" id="{96A0BC46-4305-80A1-547B-E00767E4D360}"/>
              </a:ext>
            </a:extLst>
          </p:cNvPr>
          <p:cNvSpPr/>
          <p:nvPr/>
        </p:nvSpPr>
        <p:spPr>
          <a:xfrm>
            <a:off x="10929157" y="85597"/>
            <a:ext cx="972000" cy="216000"/>
          </a:xfrm>
          <a:prstGeom prst="chevron">
            <a:avLst>
              <a:gd name="adj" fmla="val 20000"/>
            </a:avLst>
          </a:prstGeom>
          <a:noFill/>
          <a:ln w="9525" cap="flat" cmpd="sng" algn="ctr">
            <a:solidFill>
              <a:srgbClr val="003196"/>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a:ln>
                <a:noFill/>
              </a:ln>
              <a:solidFill>
                <a:srgbClr val="0F3A93"/>
              </a:solidFill>
              <a:effectLst>
                <a:glow>
                  <a:scrgbClr r="0" g="0" b="0"/>
                </a:glow>
              </a:effectLst>
              <a:uLnTx/>
              <a:uFillTx/>
              <a:latin typeface="Montserrat" panose="00000500000000000000" pitchFamily="2" charset="0"/>
              <a:ea typeface="+mn-ea"/>
              <a:cs typeface="+mn-cs"/>
            </a:endParaRPr>
          </a:p>
        </p:txBody>
      </p:sp>
      <p:sp>
        <p:nvSpPr>
          <p:cNvPr id="27" name="Oval 14">
            <a:extLst>
              <a:ext uri="{FF2B5EF4-FFF2-40B4-BE49-F238E27FC236}">
                <a16:creationId xmlns:a16="http://schemas.microsoft.com/office/drawing/2014/main" id="{210137A6-D2EE-FE05-60B4-35DF1EC74AE0}"/>
              </a:ext>
            </a:extLst>
          </p:cNvPr>
          <p:cNvSpPr>
            <a:spLocks/>
          </p:cNvSpPr>
          <p:nvPr/>
        </p:nvSpPr>
        <p:spPr>
          <a:xfrm>
            <a:off x="11262396" y="67597"/>
            <a:ext cx="288000" cy="252000"/>
          </a:xfrm>
          <a:prstGeom prst="ellipse">
            <a:avLst/>
          </a:prstGeom>
          <a:solidFill>
            <a:srgbClr val="FFFFFF"/>
          </a:solidFill>
          <a:ln w="9525">
            <a:solidFill>
              <a:srgbClr val="003196"/>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a:solidFill>
                  <a:srgbClr val="0F3A93"/>
                </a:solidFill>
                <a:latin typeface="Montserrat" panose="00000500000000000000" pitchFamily="2" charset="0"/>
              </a:rPr>
              <a:t>2</a:t>
            </a:r>
          </a:p>
        </p:txBody>
      </p:sp>
      <p:sp>
        <p:nvSpPr>
          <p:cNvPr id="8" name="ZoneTexte 7">
            <a:extLst>
              <a:ext uri="{FF2B5EF4-FFF2-40B4-BE49-F238E27FC236}">
                <a16:creationId xmlns:a16="http://schemas.microsoft.com/office/drawing/2014/main" id="{2136D115-BBFB-9FD0-31A3-BF3FE7460158}"/>
              </a:ext>
            </a:extLst>
          </p:cNvPr>
          <p:cNvSpPr txBox="1"/>
          <p:nvPr/>
        </p:nvSpPr>
        <p:spPr>
          <a:xfrm>
            <a:off x="823812" y="2559036"/>
            <a:ext cx="10583886" cy="1754326"/>
          </a:xfrm>
          <a:prstGeom prst="rect">
            <a:avLst/>
          </a:prstGeom>
          <a:solidFill>
            <a:srgbClr val="0F3A93"/>
          </a:solidFill>
        </p:spPr>
        <p:txBody>
          <a:bodyPr wrap="square" lIns="91440" tIns="45720" rIns="91440" bIns="45720" rtlCol="0" anchor="t">
            <a:spAutoFit/>
          </a:bodyPr>
          <a:lstStyle/>
          <a:p>
            <a:endParaRPr lang="fr-FR"/>
          </a:p>
          <a:p>
            <a:r>
              <a:rPr lang="fr-FR">
                <a:solidFill>
                  <a:schemeClr val="bg1"/>
                </a:solidFill>
              </a:rPr>
              <a:t>Appeler le 0805 03 77 00 pour les lignes qui seraient en défaut et liés aux cas particuliers tels que les détenteurs de déchets particuliers (ménage)</a:t>
            </a:r>
            <a:endParaRPr lang="fr-FR">
              <a:solidFill>
                <a:schemeClr val="bg1"/>
              </a:solidFill>
              <a:cs typeface="Calibri"/>
            </a:endParaRPr>
          </a:p>
          <a:p>
            <a:endParaRPr lang="fr-FR"/>
          </a:p>
          <a:p>
            <a:endParaRPr lang="fr-FR"/>
          </a:p>
          <a:p>
            <a:endParaRPr lang="fr-FR"/>
          </a:p>
        </p:txBody>
      </p:sp>
      <p:sp>
        <p:nvSpPr>
          <p:cNvPr id="3" name="ZoneTexte 2">
            <a:extLst>
              <a:ext uri="{FF2B5EF4-FFF2-40B4-BE49-F238E27FC236}">
                <a16:creationId xmlns:a16="http://schemas.microsoft.com/office/drawing/2014/main" id="{ED13F252-011F-B3FC-505E-D60EFBE0782F}"/>
              </a:ext>
            </a:extLst>
          </p:cNvPr>
          <p:cNvSpPr txBox="1"/>
          <p:nvPr/>
        </p:nvSpPr>
        <p:spPr>
          <a:xfrm>
            <a:off x="1246909" y="602672"/>
            <a:ext cx="6172200" cy="4078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50" b="1" err="1">
                <a:solidFill>
                  <a:srgbClr val="27398F"/>
                </a:solidFill>
                <a:latin typeface="Montserrat"/>
                <a:ea typeface="+mn-lt"/>
                <a:cs typeface="+mn-lt"/>
              </a:rPr>
              <a:t>Ecominéro</a:t>
            </a:r>
            <a:r>
              <a:rPr lang="fr-FR" sz="2050" b="1">
                <a:solidFill>
                  <a:srgbClr val="27398F"/>
                </a:solidFill>
                <a:latin typeface="Montserrat"/>
                <a:ea typeface="+mn-lt"/>
                <a:cs typeface="+mn-lt"/>
              </a:rPr>
              <a:t> à votre écoute</a:t>
            </a:r>
            <a:endParaRPr lang="fr-FR" sz="2000" b="1">
              <a:solidFill>
                <a:srgbClr val="27398F"/>
              </a:solidFill>
              <a:latin typeface="Montserrat"/>
              <a:cs typeface="Calibri"/>
            </a:endParaRPr>
          </a:p>
        </p:txBody>
      </p:sp>
    </p:spTree>
    <p:extLst>
      <p:ext uri="{BB962C8B-B14F-4D97-AF65-F5344CB8AC3E}">
        <p14:creationId xmlns:p14="http://schemas.microsoft.com/office/powerpoint/2010/main" val="4020277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3D73D9D9-48EC-E7B3-2D1E-065B64E8BBC9}"/>
              </a:ext>
            </a:extLst>
          </p:cNvPr>
          <p:cNvSpPr>
            <a:spLocks noGrp="1"/>
          </p:cNvSpPr>
          <p:nvPr>
            <p:ph type="ftr" sz="quarter" idx="5"/>
          </p:nvPr>
        </p:nvSpPr>
        <p:spPr/>
        <p:txBody>
          <a:bodyPr/>
          <a:lstStyle/>
          <a:p>
            <a:r>
              <a:rPr lang="fr-FR"/>
              <a:t>Confidentiel - Document de travail</a:t>
            </a:r>
          </a:p>
        </p:txBody>
      </p:sp>
      <p:sp>
        <p:nvSpPr>
          <p:cNvPr id="2" name="Espace réservé du numéro de diapositive 2">
            <a:extLst>
              <a:ext uri="{FF2B5EF4-FFF2-40B4-BE49-F238E27FC236}">
                <a16:creationId xmlns:a16="http://schemas.microsoft.com/office/drawing/2014/main" id="{432EB274-2385-DACD-F0F8-F6D6C31A84C8}"/>
              </a:ext>
            </a:extLst>
          </p:cNvPr>
          <p:cNvSpPr>
            <a:spLocks noGrp="1"/>
          </p:cNvSpPr>
          <p:nvPr>
            <p:ph type="sldNum" sz="quarter" idx="7"/>
          </p:nvPr>
        </p:nvSpPr>
        <p:spPr>
          <a:xfrm>
            <a:off x="11582400" y="6518340"/>
            <a:ext cx="404490" cy="175501"/>
          </a:xfrm>
          <a:prstGeom prst="rect">
            <a:avLst/>
          </a:prstGeom>
        </p:spPr>
        <p:txBody>
          <a:bodyPr wrap="square" lIns="0" tIns="0" rIns="0" bIns="0">
            <a:spAutoFit/>
          </a:bodyPr>
          <a:lstStyle>
            <a:defPPr>
              <a:defRPr lang="fr-FR"/>
            </a:defPPr>
            <a:lvl1pPr marL="0" algn="r" defTabSz="1042552" rtl="0" eaLnBrk="1" latinLnBrk="0" hangingPunct="1">
              <a:defRPr sz="1140" kern="1200">
                <a:solidFill>
                  <a:schemeClr val="tx1">
                    <a:tint val="75000"/>
                  </a:schemeClr>
                </a:solidFill>
                <a:latin typeface="Montserrat" panose="00000500000000000000" pitchFamily="2" charset="0"/>
                <a:ea typeface="+mn-ea"/>
                <a:cs typeface="+mn-cs"/>
              </a:defRPr>
            </a:lvl1pPr>
            <a:lvl2pPr marL="521275" algn="l" defTabSz="1042552" rtl="0" eaLnBrk="1" latinLnBrk="0" hangingPunct="1">
              <a:defRPr sz="2052" kern="1200">
                <a:solidFill>
                  <a:schemeClr val="tx1"/>
                </a:solidFill>
                <a:latin typeface="+mn-lt"/>
                <a:ea typeface="+mn-ea"/>
                <a:cs typeface="+mn-cs"/>
              </a:defRPr>
            </a:lvl2pPr>
            <a:lvl3pPr marL="1042552" algn="l" defTabSz="1042552" rtl="0" eaLnBrk="1" latinLnBrk="0" hangingPunct="1">
              <a:defRPr sz="2052" kern="1200">
                <a:solidFill>
                  <a:schemeClr val="tx1"/>
                </a:solidFill>
                <a:latin typeface="+mn-lt"/>
                <a:ea typeface="+mn-ea"/>
                <a:cs typeface="+mn-cs"/>
              </a:defRPr>
            </a:lvl3pPr>
            <a:lvl4pPr marL="1563829" algn="l" defTabSz="1042552" rtl="0" eaLnBrk="1" latinLnBrk="0" hangingPunct="1">
              <a:defRPr sz="2052" kern="1200">
                <a:solidFill>
                  <a:schemeClr val="tx1"/>
                </a:solidFill>
                <a:latin typeface="+mn-lt"/>
                <a:ea typeface="+mn-ea"/>
                <a:cs typeface="+mn-cs"/>
              </a:defRPr>
            </a:lvl4pPr>
            <a:lvl5pPr marL="2085105" algn="l" defTabSz="1042552" rtl="0" eaLnBrk="1" latinLnBrk="0" hangingPunct="1">
              <a:defRPr sz="2052" kern="1200">
                <a:solidFill>
                  <a:schemeClr val="tx1"/>
                </a:solidFill>
                <a:latin typeface="+mn-lt"/>
                <a:ea typeface="+mn-ea"/>
                <a:cs typeface="+mn-cs"/>
              </a:defRPr>
            </a:lvl5pPr>
            <a:lvl6pPr marL="2606381" algn="l" defTabSz="1042552" rtl="0" eaLnBrk="1" latinLnBrk="0" hangingPunct="1">
              <a:defRPr sz="2052" kern="1200">
                <a:solidFill>
                  <a:schemeClr val="tx1"/>
                </a:solidFill>
                <a:latin typeface="+mn-lt"/>
                <a:ea typeface="+mn-ea"/>
                <a:cs typeface="+mn-cs"/>
              </a:defRPr>
            </a:lvl6pPr>
            <a:lvl7pPr marL="3127658" algn="l" defTabSz="1042552" rtl="0" eaLnBrk="1" latinLnBrk="0" hangingPunct="1">
              <a:defRPr sz="2052" kern="1200">
                <a:solidFill>
                  <a:schemeClr val="tx1"/>
                </a:solidFill>
                <a:latin typeface="+mn-lt"/>
                <a:ea typeface="+mn-ea"/>
                <a:cs typeface="+mn-cs"/>
              </a:defRPr>
            </a:lvl7pPr>
            <a:lvl8pPr marL="3648933" algn="l" defTabSz="1042552" rtl="0" eaLnBrk="1" latinLnBrk="0" hangingPunct="1">
              <a:defRPr sz="2052" kern="1200">
                <a:solidFill>
                  <a:schemeClr val="tx1"/>
                </a:solidFill>
                <a:latin typeface="+mn-lt"/>
                <a:ea typeface="+mn-ea"/>
                <a:cs typeface="+mn-cs"/>
              </a:defRPr>
            </a:lvl8pPr>
            <a:lvl9pPr marL="4170210" algn="l" defTabSz="1042552" rtl="0" eaLnBrk="1" latinLnBrk="0" hangingPunct="1">
              <a:defRPr sz="2052" kern="1200">
                <a:solidFill>
                  <a:schemeClr val="tx1"/>
                </a:solidFill>
                <a:latin typeface="+mn-lt"/>
                <a:ea typeface="+mn-ea"/>
                <a:cs typeface="+mn-cs"/>
              </a:defRPr>
            </a:lvl9pPr>
          </a:lstStyle>
          <a:p>
            <a:pPr defTabSz="1042250">
              <a:defRPr/>
            </a:pPr>
            <a:fld id="{B6F15528-21DE-4FAA-801E-634DDDAF4B2B}" type="slidenum">
              <a:rPr lang="fr-FR" smtClean="0"/>
              <a:pPr defTabSz="1042250">
                <a:defRPr/>
              </a:pPr>
              <a:t>18</a:t>
            </a:fld>
            <a:endParaRPr lang="fr-FR" sz="1026">
              <a:solidFill>
                <a:prstClr val="black">
                  <a:tint val="75000"/>
                </a:prstClr>
              </a:solidFill>
            </a:endParaRPr>
          </a:p>
        </p:txBody>
      </p:sp>
    </p:spTree>
    <p:extLst>
      <p:ext uri="{BB962C8B-B14F-4D97-AF65-F5344CB8AC3E}">
        <p14:creationId xmlns:p14="http://schemas.microsoft.com/office/powerpoint/2010/main" val="747704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3E238118-8ABA-49DE-9DF2-E68EF2F11F4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5" imgW="473" imgH="473" progId="TCLayout.ActiveDocument.1">
                  <p:embed/>
                </p:oleObj>
              </mc:Choice>
              <mc:Fallback>
                <p:oleObj name="Diapositive think-cell" r:id="rId15" imgW="473" imgH="473" progId="TCLayout.ActiveDocument.1">
                  <p:embed/>
                  <p:pic>
                    <p:nvPicPr>
                      <p:cNvPr id="2" name="Objet 1" hidden="1">
                        <a:extLst>
                          <a:ext uri="{FF2B5EF4-FFF2-40B4-BE49-F238E27FC236}">
                            <a16:creationId xmlns:a16="http://schemas.microsoft.com/office/drawing/2014/main" id="{3E238118-8ABA-49DE-9DF2-E68EF2F11F4F}"/>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38" name="object 10">
            <a:extLst>
              <a:ext uri="{FF2B5EF4-FFF2-40B4-BE49-F238E27FC236}">
                <a16:creationId xmlns:a16="http://schemas.microsoft.com/office/drawing/2014/main" id="{9AAF9356-D777-4836-88B6-838DBA9943F3}"/>
              </a:ext>
            </a:extLst>
          </p:cNvPr>
          <p:cNvSpPr txBox="1">
            <a:spLocks/>
          </p:cNvSpPr>
          <p:nvPr/>
        </p:nvSpPr>
        <p:spPr>
          <a:xfrm>
            <a:off x="1068501" y="554350"/>
            <a:ext cx="10473642" cy="331120"/>
          </a:xfrm>
          <a:prstGeom prst="rect">
            <a:avLst/>
          </a:prstGeom>
        </p:spPr>
        <p:txBody>
          <a:bodyPr vert="horz" wrap="square" lIns="0" tIns="15180" rIns="0" bIns="0" rtlCol="0" anchor="ctr" anchorCtr="0">
            <a:spAutoFit/>
          </a:bodyPr>
          <a:lstStyle>
            <a:lvl1pPr algn="l" defTabSz="986902" rtl="0" eaLnBrk="1" latinLnBrk="0" hangingPunct="1">
              <a:spcBef>
                <a:spcPct val="0"/>
              </a:spcBef>
              <a:buNone/>
              <a:defRPr sz="2105" b="1" kern="0" cap="none" spc="0" baseline="0">
                <a:ln>
                  <a:noFill/>
                </a:ln>
                <a:solidFill>
                  <a:schemeClr val="tx2"/>
                </a:solidFill>
                <a:effectLst/>
                <a:latin typeface="Arial" panose="020B0604020202020204" pitchFamily="34" charset="0"/>
                <a:ea typeface="+mj-ea"/>
                <a:cs typeface="Arial" panose="020B0604020202020204" pitchFamily="34" charset="0"/>
              </a:defRPr>
            </a:lvl1pPr>
          </a:lstStyle>
          <a:p>
            <a:pPr marL="14456" marR="0" lvl="0" indent="0" algn="l" defTabSz="1124613" rtl="0" eaLnBrk="1" fontAlgn="auto" latinLnBrk="0" hangingPunct="1">
              <a:lnSpc>
                <a:spcPct val="100000"/>
              </a:lnSpc>
              <a:spcBef>
                <a:spcPts val="120"/>
              </a:spcBef>
              <a:spcAft>
                <a:spcPts val="0"/>
              </a:spcAft>
              <a:buClrTx/>
              <a:buSzTx/>
              <a:buFont typeface="Wingdings" pitchFamily="2" charset="2"/>
              <a:buNone/>
              <a:tabLst/>
              <a:defRPr/>
            </a:pPr>
            <a:r>
              <a:rPr lang="fr-FR" sz="2052" spc="57">
                <a:solidFill>
                  <a:srgbClr val="27398F"/>
                </a:solidFill>
                <a:latin typeface="Montserrat" panose="00000500000000000000" pitchFamily="2" charset="0"/>
                <a:cs typeface="Arial"/>
              </a:rPr>
              <a:t>Principes de fonctionnement de la déclaration des déchets</a:t>
            </a:r>
          </a:p>
        </p:txBody>
      </p:sp>
      <p:sp>
        <p:nvSpPr>
          <p:cNvPr id="41" name="object 3">
            <a:extLst>
              <a:ext uri="{FF2B5EF4-FFF2-40B4-BE49-F238E27FC236}">
                <a16:creationId xmlns:a16="http://schemas.microsoft.com/office/drawing/2014/main" id="{380C0E8C-23ED-4102-9810-0071FA8A8914}"/>
              </a:ext>
            </a:extLst>
          </p:cNvPr>
          <p:cNvSpPr/>
          <p:nvPr/>
        </p:nvSpPr>
        <p:spPr>
          <a:xfrm>
            <a:off x="1610" y="1811"/>
            <a:ext cx="410394" cy="6852933"/>
          </a:xfrm>
          <a:custGeom>
            <a:avLst/>
            <a:gdLst/>
            <a:ahLst/>
            <a:cxnLst/>
            <a:rect l="l" t="t" r="r" b="b"/>
            <a:pathLst>
              <a:path w="360045" h="6012180">
                <a:moveTo>
                  <a:pt x="35697" y="0"/>
                </a:moveTo>
                <a:lnTo>
                  <a:pt x="0" y="0"/>
                </a:lnTo>
                <a:lnTo>
                  <a:pt x="0" y="6012002"/>
                </a:lnTo>
                <a:lnTo>
                  <a:pt x="35714" y="6012002"/>
                </a:lnTo>
                <a:lnTo>
                  <a:pt x="50996" y="5977240"/>
                </a:lnTo>
                <a:lnTo>
                  <a:pt x="66671" y="5920518"/>
                </a:lnTo>
                <a:lnTo>
                  <a:pt x="76342" y="5873537"/>
                </a:lnTo>
                <a:lnTo>
                  <a:pt x="85864" y="5826425"/>
                </a:lnTo>
                <a:lnTo>
                  <a:pt x="95235" y="5779183"/>
                </a:lnTo>
                <a:lnTo>
                  <a:pt x="104456" y="5731811"/>
                </a:lnTo>
                <a:lnTo>
                  <a:pt x="113525" y="5684312"/>
                </a:lnTo>
                <a:lnTo>
                  <a:pt x="122442" y="5636685"/>
                </a:lnTo>
                <a:lnTo>
                  <a:pt x="131207" y="5588931"/>
                </a:lnTo>
                <a:lnTo>
                  <a:pt x="139818" y="5541052"/>
                </a:lnTo>
                <a:lnTo>
                  <a:pt x="148274" y="5493048"/>
                </a:lnTo>
                <a:lnTo>
                  <a:pt x="156576" y="5444920"/>
                </a:lnTo>
                <a:lnTo>
                  <a:pt x="164723" y="5396669"/>
                </a:lnTo>
                <a:lnTo>
                  <a:pt x="172713" y="5348296"/>
                </a:lnTo>
                <a:lnTo>
                  <a:pt x="180547" y="5299801"/>
                </a:lnTo>
                <a:lnTo>
                  <a:pt x="188223" y="5251186"/>
                </a:lnTo>
                <a:lnTo>
                  <a:pt x="195741" y="5202452"/>
                </a:lnTo>
                <a:lnTo>
                  <a:pt x="203101" y="5153598"/>
                </a:lnTo>
                <a:lnTo>
                  <a:pt x="210301" y="5104627"/>
                </a:lnTo>
                <a:lnTo>
                  <a:pt x="217341" y="5055539"/>
                </a:lnTo>
                <a:lnTo>
                  <a:pt x="224220" y="5006335"/>
                </a:lnTo>
                <a:lnTo>
                  <a:pt x="230938" y="4957015"/>
                </a:lnTo>
                <a:lnTo>
                  <a:pt x="237493" y="4907581"/>
                </a:lnTo>
                <a:lnTo>
                  <a:pt x="243886" y="4858033"/>
                </a:lnTo>
                <a:lnTo>
                  <a:pt x="250116" y="4808373"/>
                </a:lnTo>
                <a:lnTo>
                  <a:pt x="256181" y="4758601"/>
                </a:lnTo>
                <a:lnTo>
                  <a:pt x="262082" y="4708718"/>
                </a:lnTo>
                <a:lnTo>
                  <a:pt x="267818" y="4658725"/>
                </a:lnTo>
                <a:lnTo>
                  <a:pt x="273387" y="4608623"/>
                </a:lnTo>
                <a:lnTo>
                  <a:pt x="278790" y="4558412"/>
                </a:lnTo>
                <a:lnTo>
                  <a:pt x="284025" y="4508094"/>
                </a:lnTo>
                <a:lnTo>
                  <a:pt x="289092" y="4457669"/>
                </a:lnTo>
                <a:lnTo>
                  <a:pt x="293991" y="4407139"/>
                </a:lnTo>
                <a:lnTo>
                  <a:pt x="298720" y="4356504"/>
                </a:lnTo>
                <a:lnTo>
                  <a:pt x="303279" y="4305765"/>
                </a:lnTo>
                <a:lnTo>
                  <a:pt x="307668" y="4254922"/>
                </a:lnTo>
                <a:lnTo>
                  <a:pt x="311885" y="4203978"/>
                </a:lnTo>
                <a:lnTo>
                  <a:pt x="315930" y="4152932"/>
                </a:lnTo>
                <a:lnTo>
                  <a:pt x="319802" y="4101785"/>
                </a:lnTo>
                <a:lnTo>
                  <a:pt x="323502" y="4050539"/>
                </a:lnTo>
                <a:lnTo>
                  <a:pt x="327027" y="3999194"/>
                </a:lnTo>
                <a:lnTo>
                  <a:pt x="330377" y="3947751"/>
                </a:lnTo>
                <a:lnTo>
                  <a:pt x="333553" y="3896211"/>
                </a:lnTo>
                <a:lnTo>
                  <a:pt x="336552" y="3844575"/>
                </a:lnTo>
                <a:lnTo>
                  <a:pt x="339374" y="3792843"/>
                </a:lnTo>
                <a:lnTo>
                  <a:pt x="342020" y="3741017"/>
                </a:lnTo>
                <a:lnTo>
                  <a:pt x="344487" y="3689098"/>
                </a:lnTo>
                <a:lnTo>
                  <a:pt x="346776" y="3637085"/>
                </a:lnTo>
                <a:lnTo>
                  <a:pt x="348885" y="3584981"/>
                </a:lnTo>
                <a:lnTo>
                  <a:pt x="350815" y="3532786"/>
                </a:lnTo>
                <a:lnTo>
                  <a:pt x="352563" y="3480501"/>
                </a:lnTo>
                <a:lnTo>
                  <a:pt x="354131" y="3428126"/>
                </a:lnTo>
                <a:lnTo>
                  <a:pt x="355517" y="3375663"/>
                </a:lnTo>
                <a:lnTo>
                  <a:pt x="356720" y="3323113"/>
                </a:lnTo>
                <a:lnTo>
                  <a:pt x="357739" y="3270476"/>
                </a:lnTo>
                <a:lnTo>
                  <a:pt x="358575" y="3217753"/>
                </a:lnTo>
                <a:lnTo>
                  <a:pt x="359226" y="3164945"/>
                </a:lnTo>
                <a:lnTo>
                  <a:pt x="359692" y="3112053"/>
                </a:lnTo>
                <a:lnTo>
                  <a:pt x="359973" y="3059078"/>
                </a:lnTo>
                <a:lnTo>
                  <a:pt x="359973" y="2952965"/>
                </a:lnTo>
                <a:lnTo>
                  <a:pt x="359692" y="2899990"/>
                </a:lnTo>
                <a:lnTo>
                  <a:pt x="359226" y="2847099"/>
                </a:lnTo>
                <a:lnTo>
                  <a:pt x="358575" y="2794292"/>
                </a:lnTo>
                <a:lnTo>
                  <a:pt x="357739" y="2741570"/>
                </a:lnTo>
                <a:lnTo>
                  <a:pt x="356720" y="2688933"/>
                </a:lnTo>
                <a:lnTo>
                  <a:pt x="355517" y="2636383"/>
                </a:lnTo>
                <a:lnTo>
                  <a:pt x="354131" y="2583920"/>
                </a:lnTo>
                <a:lnTo>
                  <a:pt x="352563" y="2531546"/>
                </a:lnTo>
                <a:lnTo>
                  <a:pt x="350815" y="2479261"/>
                </a:lnTo>
                <a:lnTo>
                  <a:pt x="348885" y="2427065"/>
                </a:lnTo>
                <a:lnTo>
                  <a:pt x="346776" y="2374961"/>
                </a:lnTo>
                <a:lnTo>
                  <a:pt x="344487" y="2322948"/>
                </a:lnTo>
                <a:lnTo>
                  <a:pt x="342020" y="2271028"/>
                </a:lnTo>
                <a:lnTo>
                  <a:pt x="339374" y="2219202"/>
                </a:lnTo>
                <a:lnTo>
                  <a:pt x="336552" y="2167470"/>
                </a:lnTo>
                <a:lnTo>
                  <a:pt x="333553" y="2115833"/>
                </a:lnTo>
                <a:lnTo>
                  <a:pt x="330377" y="2064292"/>
                </a:lnTo>
                <a:lnTo>
                  <a:pt x="327027" y="2012849"/>
                </a:lnTo>
                <a:lnTo>
                  <a:pt x="323502" y="1961503"/>
                </a:lnTo>
                <a:lnTo>
                  <a:pt x="319802" y="1910256"/>
                </a:lnTo>
                <a:lnTo>
                  <a:pt x="315930" y="1859109"/>
                </a:lnTo>
                <a:lnTo>
                  <a:pt x="311885" y="1808062"/>
                </a:lnTo>
                <a:lnTo>
                  <a:pt x="307668" y="1757116"/>
                </a:lnTo>
                <a:lnTo>
                  <a:pt x="303279" y="1706273"/>
                </a:lnTo>
                <a:lnTo>
                  <a:pt x="298720" y="1655533"/>
                </a:lnTo>
                <a:lnTo>
                  <a:pt x="293991" y="1604897"/>
                </a:lnTo>
                <a:lnTo>
                  <a:pt x="289092" y="1554366"/>
                </a:lnTo>
                <a:lnTo>
                  <a:pt x="284025" y="1503941"/>
                </a:lnTo>
                <a:lnTo>
                  <a:pt x="278790" y="1453622"/>
                </a:lnTo>
                <a:lnTo>
                  <a:pt x="273387" y="1403411"/>
                </a:lnTo>
                <a:lnTo>
                  <a:pt x="267818" y="1353308"/>
                </a:lnTo>
                <a:lnTo>
                  <a:pt x="262082" y="1303315"/>
                </a:lnTo>
                <a:lnTo>
                  <a:pt x="256181" y="1253431"/>
                </a:lnTo>
                <a:lnTo>
                  <a:pt x="250116" y="1203659"/>
                </a:lnTo>
                <a:lnTo>
                  <a:pt x="243886" y="1153999"/>
                </a:lnTo>
                <a:lnTo>
                  <a:pt x="237493" y="1104451"/>
                </a:lnTo>
                <a:lnTo>
                  <a:pt x="230938" y="1055017"/>
                </a:lnTo>
                <a:lnTo>
                  <a:pt x="224220" y="1005697"/>
                </a:lnTo>
                <a:lnTo>
                  <a:pt x="217341" y="956493"/>
                </a:lnTo>
                <a:lnTo>
                  <a:pt x="210301" y="907405"/>
                </a:lnTo>
                <a:lnTo>
                  <a:pt x="203101" y="858435"/>
                </a:lnTo>
                <a:lnTo>
                  <a:pt x="195741" y="809582"/>
                </a:lnTo>
                <a:lnTo>
                  <a:pt x="188223" y="760848"/>
                </a:lnTo>
                <a:lnTo>
                  <a:pt x="180547" y="712234"/>
                </a:lnTo>
                <a:lnTo>
                  <a:pt x="172713" y="663741"/>
                </a:lnTo>
                <a:lnTo>
                  <a:pt x="164723" y="615369"/>
                </a:lnTo>
                <a:lnTo>
                  <a:pt x="156576" y="567119"/>
                </a:lnTo>
                <a:lnTo>
                  <a:pt x="148274" y="518993"/>
                </a:lnTo>
                <a:lnTo>
                  <a:pt x="139818" y="470991"/>
                </a:lnTo>
                <a:lnTo>
                  <a:pt x="131207" y="423114"/>
                </a:lnTo>
                <a:lnTo>
                  <a:pt x="122442" y="375363"/>
                </a:lnTo>
                <a:lnTo>
                  <a:pt x="113525" y="327738"/>
                </a:lnTo>
                <a:lnTo>
                  <a:pt x="104456" y="280242"/>
                </a:lnTo>
                <a:lnTo>
                  <a:pt x="95235" y="232873"/>
                </a:lnTo>
                <a:lnTo>
                  <a:pt x="85864" y="185635"/>
                </a:lnTo>
                <a:lnTo>
                  <a:pt x="76342" y="138526"/>
                </a:lnTo>
                <a:lnTo>
                  <a:pt x="66671" y="91548"/>
                </a:lnTo>
                <a:lnTo>
                  <a:pt x="50996" y="34813"/>
                </a:lnTo>
                <a:lnTo>
                  <a:pt x="35697" y="0"/>
                </a:lnTo>
                <a:close/>
              </a:path>
            </a:pathLst>
          </a:custGeom>
          <a:solidFill>
            <a:srgbClr val="0F3A93"/>
          </a:solidFill>
        </p:spPr>
        <p:txBody>
          <a:bodyPr wrap="square" lIns="0" tIns="0" rIns="0" bIns="0" rtlCol="0"/>
          <a:lstStyle/>
          <a:p>
            <a:pPr marL="0" marR="0" lvl="0" indent="0" algn="l" defTabSz="1042250" rtl="0" eaLnBrk="1" fontAlgn="auto" latinLnBrk="0" hangingPunct="1">
              <a:lnSpc>
                <a:spcPct val="100000"/>
              </a:lnSpc>
              <a:spcBef>
                <a:spcPts val="0"/>
              </a:spcBef>
              <a:spcAft>
                <a:spcPts val="0"/>
              </a:spcAft>
              <a:buClrTx/>
              <a:buSzTx/>
              <a:buFont typeface="Wingdings" pitchFamily="2" charset="2"/>
              <a:buNone/>
              <a:tabLst/>
              <a:defRPr/>
            </a:pPr>
            <a:endParaRPr kumimoji="0" lang="fr-FR" sz="1824"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7" name="object 65">
            <a:extLst>
              <a:ext uri="{FF2B5EF4-FFF2-40B4-BE49-F238E27FC236}">
                <a16:creationId xmlns:a16="http://schemas.microsoft.com/office/drawing/2014/main" id="{4CB3BA3A-B644-4EF6-A081-7A9E159CBD1C}"/>
              </a:ext>
            </a:extLst>
          </p:cNvPr>
          <p:cNvSpPr/>
          <p:nvPr/>
        </p:nvSpPr>
        <p:spPr>
          <a:xfrm>
            <a:off x="822417" y="535265"/>
            <a:ext cx="136074" cy="410394"/>
          </a:xfrm>
          <a:custGeom>
            <a:avLst/>
            <a:gdLst/>
            <a:ahLst/>
            <a:cxnLst/>
            <a:rect l="l" t="t" r="r" b="b"/>
            <a:pathLst>
              <a:path w="119380" h="360044">
                <a:moveTo>
                  <a:pt x="18204" y="0"/>
                </a:moveTo>
                <a:lnTo>
                  <a:pt x="9377" y="2195"/>
                </a:lnTo>
                <a:lnTo>
                  <a:pt x="2998" y="8016"/>
                </a:lnTo>
                <a:lnTo>
                  <a:pt x="16" y="16091"/>
                </a:lnTo>
                <a:lnTo>
                  <a:pt x="1376" y="25044"/>
                </a:lnTo>
                <a:lnTo>
                  <a:pt x="14982" y="61562"/>
                </a:lnTo>
                <a:lnTo>
                  <a:pt x="24954" y="99693"/>
                </a:lnTo>
                <a:lnTo>
                  <a:pt x="31087" y="139231"/>
                </a:lnTo>
                <a:lnTo>
                  <a:pt x="33177" y="179971"/>
                </a:lnTo>
                <a:lnTo>
                  <a:pt x="31085" y="220722"/>
                </a:lnTo>
                <a:lnTo>
                  <a:pt x="24947" y="260273"/>
                </a:lnTo>
                <a:lnTo>
                  <a:pt x="14971" y="298415"/>
                </a:lnTo>
                <a:lnTo>
                  <a:pt x="1363" y="334937"/>
                </a:lnTo>
                <a:lnTo>
                  <a:pt x="0" y="343870"/>
                </a:lnTo>
                <a:lnTo>
                  <a:pt x="2959" y="351932"/>
                </a:lnTo>
                <a:lnTo>
                  <a:pt x="9302" y="357761"/>
                </a:lnTo>
                <a:lnTo>
                  <a:pt x="18089" y="359994"/>
                </a:lnTo>
                <a:lnTo>
                  <a:pt x="79748" y="359867"/>
                </a:lnTo>
                <a:lnTo>
                  <a:pt x="102118" y="308205"/>
                </a:lnTo>
                <a:lnTo>
                  <a:pt x="111583" y="266680"/>
                </a:lnTo>
                <a:lnTo>
                  <a:pt x="117387" y="223879"/>
                </a:lnTo>
                <a:lnTo>
                  <a:pt x="119359" y="179971"/>
                </a:lnTo>
                <a:lnTo>
                  <a:pt x="117369" y="136144"/>
                </a:lnTo>
                <a:lnTo>
                  <a:pt x="111518" y="93416"/>
                </a:lnTo>
                <a:lnTo>
                  <a:pt x="101984" y="51957"/>
                </a:lnTo>
                <a:lnTo>
                  <a:pt x="88943" y="11938"/>
                </a:lnTo>
                <a:lnTo>
                  <a:pt x="79595" y="431"/>
                </a:lnTo>
                <a:lnTo>
                  <a:pt x="18204" y="0"/>
                </a:lnTo>
                <a:close/>
              </a:path>
            </a:pathLst>
          </a:custGeom>
          <a:solidFill>
            <a:srgbClr val="47BC54"/>
          </a:solidFill>
        </p:spPr>
        <p:txBody>
          <a:bodyPr wrap="square" lIns="0" tIns="0" rIns="0" bIns="0" rtlCol="0"/>
          <a:lstStyle/>
          <a:p>
            <a:pPr marL="0" marR="0" lvl="0" indent="0" algn="l" defTabSz="1042250" rtl="0" eaLnBrk="1" fontAlgn="auto" latinLnBrk="0" hangingPunct="1">
              <a:lnSpc>
                <a:spcPct val="100000"/>
              </a:lnSpc>
              <a:spcBef>
                <a:spcPts val="0"/>
              </a:spcBef>
              <a:spcAft>
                <a:spcPts val="0"/>
              </a:spcAft>
              <a:buClrTx/>
              <a:buSzTx/>
              <a:buFont typeface="Wingdings" pitchFamily="2" charset="2"/>
              <a:buNone/>
              <a:tabLst/>
              <a:defRPr/>
            </a:pPr>
            <a:endParaRPr kumimoji="0" lang="fr-FR" sz="1824" b="0" i="0" u="none" strike="noStrike" kern="1200" cap="none" spc="0" normalizeH="0" baseline="0" noProof="0">
              <a:ln>
                <a:noFill/>
              </a:ln>
              <a:solidFill>
                <a:prstClr val="black"/>
              </a:solidFill>
              <a:effectLst/>
              <a:uLnTx/>
              <a:uFillTx/>
              <a:latin typeface="Montserrat" panose="00000500000000000000" pitchFamily="2" charset="0"/>
              <a:ea typeface="+mn-ea"/>
              <a:cs typeface="Arial" panose="020B0604020202020204" pitchFamily="34" charset="0"/>
            </a:endParaRPr>
          </a:p>
        </p:txBody>
      </p:sp>
      <p:sp>
        <p:nvSpPr>
          <p:cNvPr id="36" name="Rectangle 35">
            <a:extLst>
              <a:ext uri="{FF2B5EF4-FFF2-40B4-BE49-F238E27FC236}">
                <a16:creationId xmlns:a16="http://schemas.microsoft.com/office/drawing/2014/main" id="{03445C7A-6337-6E05-412E-DEE15E8484F9}"/>
              </a:ext>
            </a:extLst>
          </p:cNvPr>
          <p:cNvSpPr/>
          <p:nvPr/>
        </p:nvSpPr>
        <p:spPr bwMode="auto">
          <a:xfrm>
            <a:off x="981916" y="3832936"/>
            <a:ext cx="3761047" cy="2244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8100" rIns="36000" bIns="38100" rtlCol="0" anchor="t" anchorCtr="0"/>
          <a:lstStyle/>
          <a:p>
            <a:pPr marL="180000" indent="-180000">
              <a:spcBef>
                <a:spcPts val="300"/>
              </a:spcBef>
              <a:spcAft>
                <a:spcPts val="600"/>
              </a:spcAft>
              <a:buClr>
                <a:srgbClr val="C2C2C2"/>
              </a:buClr>
              <a:buSzPct val="77000"/>
              <a:buFont typeface="Wingdings 3" panose="05040102010807070707" pitchFamily="18" charset="2"/>
              <a:buChar char=""/>
              <a:defRPr/>
            </a:pPr>
            <a:r>
              <a:rPr lang="fr-FR" sz="1200">
                <a:solidFill>
                  <a:schemeClr val="tx1"/>
                </a:solidFill>
                <a:latin typeface="Montserrat" panose="00000500000000000000" pitchFamily="2" charset="0"/>
              </a:rPr>
              <a:t>La déclaration est à effectuer sur le site internet </a:t>
            </a:r>
            <a:r>
              <a:rPr lang="fr-FR" sz="1200">
                <a:solidFill>
                  <a:schemeClr val="tx1"/>
                </a:solidFill>
                <a:latin typeface="Montserrat" panose="00000500000000000000" pitchFamily="2" charset="0"/>
                <a:hlinkClick r:id="rId17"/>
              </a:rPr>
              <a:t>https://espace.ecominero.fr/</a:t>
            </a:r>
            <a:r>
              <a:rPr lang="fr-FR" sz="1200">
                <a:solidFill>
                  <a:schemeClr val="tx1"/>
                </a:solidFill>
                <a:latin typeface="Montserrat" panose="00000500000000000000" pitchFamily="2" charset="0"/>
              </a:rPr>
              <a:t> avec vos identifiants opérateurs de déchets</a:t>
            </a:r>
          </a:p>
          <a:p>
            <a:pPr marL="180000" indent="-180000">
              <a:spcBef>
                <a:spcPts val="300"/>
              </a:spcBef>
              <a:spcAft>
                <a:spcPts val="600"/>
              </a:spcAft>
              <a:buClr>
                <a:srgbClr val="C2C2C2"/>
              </a:buClr>
              <a:buSzPct val="77000"/>
              <a:buFont typeface="Wingdings 3" panose="05040102010807070707" pitchFamily="18" charset="2"/>
              <a:buChar char=""/>
              <a:defRPr/>
            </a:pPr>
            <a:r>
              <a:rPr kumimoji="0" lang="fr-FR" sz="1200" b="0" i="0" u="none" strike="noStrike" kern="1200" cap="none" normalizeH="0" baseline="0" noProof="0">
                <a:ln>
                  <a:noFill/>
                </a:ln>
                <a:solidFill>
                  <a:prstClr val="black"/>
                </a:solidFill>
                <a:effectLst/>
                <a:uLnTx/>
                <a:uFillTx/>
                <a:latin typeface="Montserrat" panose="00000500000000000000" pitchFamily="2" charset="0"/>
                <a:ea typeface="+mn-ea"/>
                <a:cs typeface="+mn-cs"/>
              </a:rPr>
              <a:t>L’import du registre des déchets est à réaliser par le gestionnaire de l’entité facturante ou du site du</a:t>
            </a:r>
            <a:r>
              <a:rPr lang="fr-FR" sz="1200">
                <a:solidFill>
                  <a:schemeClr val="tx1"/>
                </a:solidFill>
                <a:latin typeface="Montserrat" panose="00000500000000000000" pitchFamily="2" charset="0"/>
              </a:rPr>
              <a:t> 1</a:t>
            </a:r>
            <a:r>
              <a:rPr lang="fr-FR" sz="1200" baseline="30000">
                <a:solidFill>
                  <a:schemeClr val="tx1"/>
                </a:solidFill>
                <a:latin typeface="Montserrat" panose="00000500000000000000" pitchFamily="2" charset="0"/>
              </a:rPr>
              <a:t>er</a:t>
            </a:r>
            <a:r>
              <a:rPr lang="fr-FR" sz="1200">
                <a:solidFill>
                  <a:schemeClr val="tx1"/>
                </a:solidFill>
                <a:latin typeface="Montserrat" panose="00000500000000000000" pitchFamily="2" charset="0"/>
              </a:rPr>
              <a:t> au 10 du mois</a:t>
            </a:r>
          </a:p>
          <a:p>
            <a:pPr marL="180000" indent="-180000">
              <a:spcBef>
                <a:spcPts val="300"/>
              </a:spcBef>
              <a:spcAft>
                <a:spcPts val="600"/>
              </a:spcAft>
              <a:buClr>
                <a:srgbClr val="C2C2C2"/>
              </a:buClr>
              <a:buSzPct val="77000"/>
              <a:buFont typeface="Wingdings 3" panose="05040102010807070707" pitchFamily="18" charset="2"/>
              <a:buChar char=""/>
              <a:defRPr/>
            </a:pPr>
            <a:r>
              <a:rPr lang="fr-FR" sz="1200">
                <a:solidFill>
                  <a:schemeClr val="tx1"/>
                </a:solidFill>
                <a:latin typeface="Montserrat" panose="00000500000000000000" pitchFamily="2" charset="0"/>
              </a:rPr>
              <a:t>Un mail sera envoyé au gestionnaire du site pour l’informer de l’ouverture de la campagne de déclaration</a:t>
            </a:r>
          </a:p>
          <a:p>
            <a:pPr marL="180000" indent="-180000">
              <a:spcBef>
                <a:spcPts val="300"/>
              </a:spcBef>
              <a:spcAft>
                <a:spcPts val="600"/>
              </a:spcAft>
              <a:buClr>
                <a:srgbClr val="C2C2C2"/>
              </a:buClr>
              <a:buSzPct val="77000"/>
              <a:buFont typeface="Wingdings 3" panose="05040102010807070707" pitchFamily="18" charset="2"/>
              <a:buChar char=""/>
              <a:defRPr/>
            </a:pPr>
            <a:r>
              <a:rPr lang="fr-FR" sz="1200">
                <a:solidFill>
                  <a:schemeClr val="tx1"/>
                </a:solidFill>
                <a:latin typeface="Montserrat" panose="00000500000000000000" pitchFamily="2" charset="0"/>
              </a:rPr>
              <a:t>Un site </a:t>
            </a:r>
            <a:r>
              <a:rPr kumimoji="0" lang="fr-FR" sz="1200" b="0" i="0" u="none" strike="noStrike" kern="1200" cap="none" normalizeH="0" baseline="0" noProof="0">
                <a:ln>
                  <a:noFill/>
                </a:ln>
                <a:solidFill>
                  <a:prstClr val="black"/>
                </a:solidFill>
                <a:effectLst/>
                <a:uLnTx/>
                <a:uFillTx/>
                <a:latin typeface="Montserrat" panose="00000500000000000000" pitchFamily="2" charset="0"/>
                <a:ea typeface="+mn-ea"/>
                <a:cs typeface="+mn-cs"/>
              </a:rPr>
              <a:t>validé au cours du mois M, peut commencer à déclarer l</a:t>
            </a:r>
            <a:r>
              <a:rPr lang="fr-FR" sz="1200">
                <a:solidFill>
                  <a:prstClr val="black"/>
                </a:solidFill>
                <a:latin typeface="Montserrat" panose="00000500000000000000" pitchFamily="2" charset="0"/>
              </a:rPr>
              <a:t>es déchets reçus </a:t>
            </a:r>
            <a:r>
              <a:rPr kumimoji="0" lang="fr-FR" sz="1200" b="0" i="0" u="none" strike="noStrike" kern="1200" cap="none" normalizeH="0" baseline="0" noProof="0">
                <a:ln>
                  <a:noFill/>
                </a:ln>
                <a:solidFill>
                  <a:prstClr val="black"/>
                </a:solidFill>
                <a:effectLst/>
                <a:uLnTx/>
                <a:uFillTx/>
                <a:latin typeface="Montserrat" panose="00000500000000000000" pitchFamily="2" charset="0"/>
                <a:ea typeface="+mn-ea"/>
                <a:cs typeface="+mn-cs"/>
              </a:rPr>
              <a:t>pour le mois M+1 lors de la campagne du mois M+2</a:t>
            </a:r>
          </a:p>
        </p:txBody>
      </p:sp>
      <p:sp>
        <p:nvSpPr>
          <p:cNvPr id="51" name="Rectangle 50">
            <a:extLst>
              <a:ext uri="{FF2B5EF4-FFF2-40B4-BE49-F238E27FC236}">
                <a16:creationId xmlns:a16="http://schemas.microsoft.com/office/drawing/2014/main" id="{4513E025-F679-4EEF-94BA-C851C3CDBD55}"/>
              </a:ext>
            </a:extLst>
          </p:cNvPr>
          <p:cNvSpPr/>
          <p:nvPr/>
        </p:nvSpPr>
        <p:spPr bwMode="auto">
          <a:xfrm>
            <a:off x="981916" y="3359703"/>
            <a:ext cx="3761047" cy="3311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t" anchorCtr="0"/>
          <a:lstStyle/>
          <a:p>
            <a:pPr marL="0" marR="0" lvl="1" algn="ctr" defTabSz="1125444" rtl="0" eaLnBrk="1" fontAlgn="base" latinLnBrk="0" hangingPunct="1">
              <a:lnSpc>
                <a:spcPct val="100000"/>
              </a:lnSpc>
              <a:spcBef>
                <a:spcPts val="840"/>
              </a:spcBef>
              <a:spcAft>
                <a:spcPts val="0"/>
              </a:spcAft>
              <a:buClr>
                <a:srgbClr val="C2C2C2"/>
              </a:buClr>
              <a:buSzPct val="77000"/>
              <a:tabLst/>
              <a:defRPr/>
            </a:pPr>
            <a:r>
              <a:rPr kumimoji="0" lang="fr-FR" sz="1400" b="1" i="0" u="none" strike="noStrike" kern="1200" cap="none" spc="0" normalizeH="0" baseline="0" noProof="0">
                <a:ln>
                  <a:noFill/>
                </a:ln>
                <a:solidFill>
                  <a:prstClr val="black"/>
                </a:solidFill>
                <a:effectLst/>
                <a:uLnTx/>
                <a:uFillTx/>
                <a:latin typeface="Montserrat" panose="00000500000000000000" pitchFamily="2" charset="0"/>
                <a:ea typeface="+mn-ea"/>
                <a:cs typeface="+mn-cs"/>
                <a:sym typeface="Arial"/>
              </a:rPr>
              <a:t>Principes généraux</a:t>
            </a:r>
          </a:p>
        </p:txBody>
      </p:sp>
      <p:sp>
        <p:nvSpPr>
          <p:cNvPr id="52" name="Rectangle 51">
            <a:extLst>
              <a:ext uri="{FF2B5EF4-FFF2-40B4-BE49-F238E27FC236}">
                <a16:creationId xmlns:a16="http://schemas.microsoft.com/office/drawing/2014/main" id="{0182BBFC-8A52-3850-657C-4835F4A37689}"/>
              </a:ext>
            </a:extLst>
          </p:cNvPr>
          <p:cNvSpPr/>
          <p:nvPr/>
        </p:nvSpPr>
        <p:spPr bwMode="auto">
          <a:xfrm>
            <a:off x="5038725" y="1155700"/>
            <a:ext cx="6659563" cy="33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t" anchorCtr="0"/>
          <a:lstStyle/>
          <a:p>
            <a:pPr marL="0" marR="0" lvl="1" algn="ctr" defTabSz="1125444" rtl="0" eaLnBrk="1" fontAlgn="base" latinLnBrk="0" hangingPunct="1">
              <a:lnSpc>
                <a:spcPct val="100000"/>
              </a:lnSpc>
              <a:spcBef>
                <a:spcPts val="840"/>
              </a:spcBef>
              <a:spcAft>
                <a:spcPts val="0"/>
              </a:spcAft>
              <a:buClr>
                <a:srgbClr val="C2C2C2"/>
              </a:buClr>
              <a:buSzPct val="77000"/>
              <a:tabLst/>
              <a:defRPr/>
            </a:pPr>
            <a:r>
              <a:rPr kumimoji="0" lang="fr-FR" sz="1400" b="1" i="0" u="none" strike="noStrike" kern="1200" cap="none" spc="0" normalizeH="0" baseline="0" noProof="0">
                <a:ln>
                  <a:noFill/>
                </a:ln>
                <a:solidFill>
                  <a:prstClr val="black"/>
                </a:solidFill>
                <a:effectLst/>
                <a:uLnTx/>
                <a:uFillTx/>
                <a:latin typeface="Montserrat" panose="00000500000000000000" pitchFamily="2" charset="0"/>
                <a:ea typeface="+mn-ea"/>
                <a:cs typeface="+mn-cs"/>
                <a:sym typeface="Arial"/>
              </a:rPr>
              <a:t>Schéma explicatif de la temporalité de la déclaration</a:t>
            </a:r>
          </a:p>
        </p:txBody>
      </p:sp>
      <p:sp>
        <p:nvSpPr>
          <p:cNvPr id="54" name="Espace réservé du numéro de diapositive 2">
            <a:extLst>
              <a:ext uri="{FF2B5EF4-FFF2-40B4-BE49-F238E27FC236}">
                <a16:creationId xmlns:a16="http://schemas.microsoft.com/office/drawing/2014/main" id="{E8417346-90C8-F7C7-782D-2710AFA42A2C}"/>
              </a:ext>
            </a:extLst>
          </p:cNvPr>
          <p:cNvSpPr txBox="1">
            <a:spLocks/>
          </p:cNvSpPr>
          <p:nvPr/>
        </p:nvSpPr>
        <p:spPr>
          <a:xfrm>
            <a:off x="11582400" y="6518340"/>
            <a:ext cx="404490" cy="175501"/>
          </a:xfrm>
          <a:prstGeom prst="rect">
            <a:avLst/>
          </a:prstGeom>
        </p:spPr>
        <p:txBody>
          <a:bodyPr wrap="square" lIns="0" tIns="0" rIns="0" bIns="0">
            <a:spAutoFit/>
          </a:bodyPr>
          <a:lstStyle>
            <a:defPPr>
              <a:defRPr lang="fr-FR"/>
            </a:defPPr>
            <a:lvl1pPr marL="0" algn="r" defTabSz="1042552" rtl="0" eaLnBrk="1" latinLnBrk="0" hangingPunct="1">
              <a:defRPr sz="1140" kern="1200">
                <a:solidFill>
                  <a:schemeClr val="tx1">
                    <a:tint val="75000"/>
                  </a:schemeClr>
                </a:solidFill>
                <a:latin typeface="Montserrat" panose="00000500000000000000" pitchFamily="2" charset="0"/>
                <a:ea typeface="+mn-ea"/>
                <a:cs typeface="+mn-cs"/>
              </a:defRPr>
            </a:lvl1pPr>
            <a:lvl2pPr marL="521275" algn="l" defTabSz="1042552" rtl="0" eaLnBrk="1" latinLnBrk="0" hangingPunct="1">
              <a:defRPr sz="2052" kern="1200">
                <a:solidFill>
                  <a:schemeClr val="tx1"/>
                </a:solidFill>
                <a:latin typeface="+mn-lt"/>
                <a:ea typeface="+mn-ea"/>
                <a:cs typeface="+mn-cs"/>
              </a:defRPr>
            </a:lvl2pPr>
            <a:lvl3pPr marL="1042552" algn="l" defTabSz="1042552" rtl="0" eaLnBrk="1" latinLnBrk="0" hangingPunct="1">
              <a:defRPr sz="2052" kern="1200">
                <a:solidFill>
                  <a:schemeClr val="tx1"/>
                </a:solidFill>
                <a:latin typeface="+mn-lt"/>
                <a:ea typeface="+mn-ea"/>
                <a:cs typeface="+mn-cs"/>
              </a:defRPr>
            </a:lvl3pPr>
            <a:lvl4pPr marL="1563829" algn="l" defTabSz="1042552" rtl="0" eaLnBrk="1" latinLnBrk="0" hangingPunct="1">
              <a:defRPr sz="2052" kern="1200">
                <a:solidFill>
                  <a:schemeClr val="tx1"/>
                </a:solidFill>
                <a:latin typeface="+mn-lt"/>
                <a:ea typeface="+mn-ea"/>
                <a:cs typeface="+mn-cs"/>
              </a:defRPr>
            </a:lvl4pPr>
            <a:lvl5pPr marL="2085105" algn="l" defTabSz="1042552" rtl="0" eaLnBrk="1" latinLnBrk="0" hangingPunct="1">
              <a:defRPr sz="2052" kern="1200">
                <a:solidFill>
                  <a:schemeClr val="tx1"/>
                </a:solidFill>
                <a:latin typeface="+mn-lt"/>
                <a:ea typeface="+mn-ea"/>
                <a:cs typeface="+mn-cs"/>
              </a:defRPr>
            </a:lvl5pPr>
            <a:lvl6pPr marL="2606381" algn="l" defTabSz="1042552" rtl="0" eaLnBrk="1" latinLnBrk="0" hangingPunct="1">
              <a:defRPr sz="2052" kern="1200">
                <a:solidFill>
                  <a:schemeClr val="tx1"/>
                </a:solidFill>
                <a:latin typeface="+mn-lt"/>
                <a:ea typeface="+mn-ea"/>
                <a:cs typeface="+mn-cs"/>
              </a:defRPr>
            </a:lvl6pPr>
            <a:lvl7pPr marL="3127658" algn="l" defTabSz="1042552" rtl="0" eaLnBrk="1" latinLnBrk="0" hangingPunct="1">
              <a:defRPr sz="2052" kern="1200">
                <a:solidFill>
                  <a:schemeClr val="tx1"/>
                </a:solidFill>
                <a:latin typeface="+mn-lt"/>
                <a:ea typeface="+mn-ea"/>
                <a:cs typeface="+mn-cs"/>
              </a:defRPr>
            </a:lvl7pPr>
            <a:lvl8pPr marL="3648933" algn="l" defTabSz="1042552" rtl="0" eaLnBrk="1" latinLnBrk="0" hangingPunct="1">
              <a:defRPr sz="2052" kern="1200">
                <a:solidFill>
                  <a:schemeClr val="tx1"/>
                </a:solidFill>
                <a:latin typeface="+mn-lt"/>
                <a:ea typeface="+mn-ea"/>
                <a:cs typeface="+mn-cs"/>
              </a:defRPr>
            </a:lvl8pPr>
            <a:lvl9pPr marL="4170210" algn="l" defTabSz="1042552" rtl="0" eaLnBrk="1" latinLnBrk="0" hangingPunct="1">
              <a:defRPr sz="2052" kern="1200">
                <a:solidFill>
                  <a:schemeClr val="tx1"/>
                </a:solidFill>
                <a:latin typeface="+mn-lt"/>
                <a:ea typeface="+mn-ea"/>
                <a:cs typeface="+mn-cs"/>
              </a:defRPr>
            </a:lvl9pPr>
          </a:lstStyle>
          <a:p>
            <a:pPr defTabSz="1042250">
              <a:defRPr/>
            </a:pPr>
            <a:fld id="{B6F15528-21DE-4FAA-801E-634DDDAF4B2B}" type="slidenum">
              <a:rPr lang="fr-FR" smtClean="0"/>
              <a:pPr defTabSz="1042250">
                <a:defRPr/>
              </a:pPr>
              <a:t>2</a:t>
            </a:fld>
            <a:endParaRPr lang="fr-FR" sz="1026">
              <a:solidFill>
                <a:prstClr val="black">
                  <a:tint val="75000"/>
                </a:prstClr>
              </a:solidFill>
            </a:endParaRPr>
          </a:p>
        </p:txBody>
      </p:sp>
      <p:sp>
        <p:nvSpPr>
          <p:cNvPr id="70" name="Rectangle 69">
            <a:extLst>
              <a:ext uri="{FF2B5EF4-FFF2-40B4-BE49-F238E27FC236}">
                <a16:creationId xmlns:a16="http://schemas.microsoft.com/office/drawing/2014/main" id="{8C7B195D-D106-F233-E924-516CAA6EC595}"/>
              </a:ext>
            </a:extLst>
          </p:cNvPr>
          <p:cNvSpPr/>
          <p:nvPr/>
        </p:nvSpPr>
        <p:spPr bwMode="auto">
          <a:xfrm>
            <a:off x="5038725" y="3361529"/>
            <a:ext cx="6659563" cy="3317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t" anchorCtr="0"/>
          <a:lstStyle/>
          <a:p>
            <a:pPr marL="0" marR="0" lvl="1" algn="ctr" defTabSz="1125444" rtl="0" eaLnBrk="1" fontAlgn="base" latinLnBrk="0" hangingPunct="1">
              <a:lnSpc>
                <a:spcPct val="100000"/>
              </a:lnSpc>
              <a:spcBef>
                <a:spcPts val="840"/>
              </a:spcBef>
              <a:spcAft>
                <a:spcPts val="0"/>
              </a:spcAft>
              <a:buClr>
                <a:srgbClr val="C2C2C2"/>
              </a:buClr>
              <a:buSzPct val="77000"/>
              <a:tabLst/>
              <a:defRPr/>
            </a:pPr>
            <a:r>
              <a:rPr kumimoji="0" lang="fr-FR" sz="1400" b="1" i="0" u="none" strike="noStrike" kern="1200" cap="none" spc="0" normalizeH="0" baseline="0" noProof="0">
                <a:ln>
                  <a:noFill/>
                </a:ln>
                <a:solidFill>
                  <a:prstClr val="black"/>
                </a:solidFill>
                <a:effectLst/>
                <a:uLnTx/>
                <a:uFillTx/>
                <a:latin typeface="Montserrat" panose="00000500000000000000" pitchFamily="2" charset="0"/>
                <a:ea typeface="+mn-ea"/>
                <a:cs typeface="+mn-cs"/>
                <a:sym typeface="Arial"/>
              </a:rPr>
              <a:t>Les différents statuts de la déclaration*</a:t>
            </a:r>
          </a:p>
        </p:txBody>
      </p:sp>
      <p:sp>
        <p:nvSpPr>
          <p:cNvPr id="3" name="Text Placeholder 2">
            <a:extLst>
              <a:ext uri="{FF2B5EF4-FFF2-40B4-BE49-F238E27FC236}">
                <a16:creationId xmlns:a16="http://schemas.microsoft.com/office/drawing/2014/main" id="{C541D94C-F9AA-9C04-3FD7-419A301C446B}"/>
              </a:ext>
            </a:extLst>
          </p:cNvPr>
          <p:cNvSpPr>
            <a:spLocks noGrp="1"/>
          </p:cNvSpPr>
          <p:nvPr>
            <p:custDataLst>
              <p:tags r:id="rId2"/>
            </p:custDataLst>
          </p:nvPr>
        </p:nvSpPr>
        <p:spPr bwMode="auto">
          <a:xfrm>
            <a:off x="5038725" y="1784350"/>
            <a:ext cx="1692275" cy="234950"/>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228543" indent="-228543" algn="l" defTabSz="914174" rtl="0" eaLnBrk="1" latinLnBrk="0" hangingPunct="1">
              <a:lnSpc>
                <a:spcPct val="90000"/>
              </a:lnSpc>
              <a:spcBef>
                <a:spcPts val="1000"/>
              </a:spcBef>
              <a:buClr>
                <a:srgbClr val="0F3A93"/>
              </a:buClr>
              <a:buSzPct val="80000"/>
              <a:buFont typeface="Wingdings 3" panose="05040102010807070707" pitchFamily="18" charset="2"/>
              <a:buChar char=""/>
              <a:defRPr sz="1596" b="1" kern="1200">
                <a:solidFill>
                  <a:srgbClr val="0F3A93"/>
                </a:solidFill>
                <a:latin typeface="Montserrat" panose="00000500000000000000" pitchFamily="2" charset="0"/>
                <a:ea typeface="+mn-ea"/>
                <a:cs typeface="+mn-cs"/>
              </a:defRPr>
            </a:lvl1pPr>
            <a:lvl2pPr marL="685631" indent="-228543" algn="l" defTabSz="914174" rtl="0" eaLnBrk="1" latinLnBrk="0" hangingPunct="1">
              <a:lnSpc>
                <a:spcPct val="90000"/>
              </a:lnSpc>
              <a:spcBef>
                <a:spcPts val="499"/>
              </a:spcBef>
              <a:buClr>
                <a:srgbClr val="47BC54"/>
              </a:buClr>
              <a:buSzPct val="80000"/>
              <a:buFont typeface="Wingdings 2" panose="05020102010507070707" pitchFamily="18" charset="2"/>
              <a:buChar char=""/>
              <a:defRPr sz="1368" kern="1200">
                <a:solidFill>
                  <a:schemeClr val="tx1"/>
                </a:solidFill>
                <a:latin typeface="Montserrat" panose="00000500000000000000" pitchFamily="2" charset="0"/>
                <a:ea typeface="+mn-ea"/>
                <a:cs typeface="+mn-cs"/>
              </a:defRPr>
            </a:lvl2pPr>
            <a:lvl3pPr marL="1142719" indent="-228543" algn="l" defTabSz="914174" rtl="0" eaLnBrk="1" latinLnBrk="0" hangingPunct="1">
              <a:lnSpc>
                <a:spcPct val="90000"/>
              </a:lnSpc>
              <a:spcBef>
                <a:spcPts val="499"/>
              </a:spcBef>
              <a:buClr>
                <a:srgbClr val="A3A3A3"/>
              </a:buClr>
              <a:buFont typeface="Wingdings 3" panose="05040102010807070707" pitchFamily="18" charset="2"/>
              <a:buChar char=""/>
              <a:defRPr sz="1140" kern="1200">
                <a:solidFill>
                  <a:schemeClr val="tx1"/>
                </a:solidFill>
                <a:latin typeface="Montserrat" panose="00000500000000000000" pitchFamily="2" charset="0"/>
                <a:ea typeface="+mn-ea"/>
                <a:cs typeface="+mn-cs"/>
              </a:defRPr>
            </a:lvl3pPr>
            <a:lvl4pPr marL="1599805" indent="-228543" algn="l" defTabSz="914174" rtl="0" eaLnBrk="1" latinLnBrk="0" hangingPunct="1">
              <a:lnSpc>
                <a:spcPct val="90000"/>
              </a:lnSpc>
              <a:spcBef>
                <a:spcPts val="499"/>
              </a:spcBef>
              <a:buClrTx/>
              <a:buFont typeface="Wingdings" panose="05000000000000000000" pitchFamily="2" charset="2"/>
              <a:buChar char="§"/>
              <a:defRPr sz="1140" kern="1200">
                <a:solidFill>
                  <a:schemeClr val="tx1"/>
                </a:solidFill>
                <a:latin typeface="Montserrat" panose="00000500000000000000" pitchFamily="2" charset="0"/>
                <a:ea typeface="+mn-ea"/>
                <a:cs typeface="+mn-cs"/>
              </a:defRPr>
            </a:lvl4pPr>
            <a:lvl5pPr marL="2056893" indent="-228543" algn="l" defTabSz="914174" rtl="0" eaLnBrk="1" latinLnBrk="0" hangingPunct="1">
              <a:lnSpc>
                <a:spcPct val="90000"/>
              </a:lnSpc>
              <a:spcBef>
                <a:spcPts val="499"/>
              </a:spcBef>
              <a:buClr>
                <a:schemeClr val="tx1"/>
              </a:buClr>
              <a:buFont typeface="Wingdings" panose="05000000000000000000" pitchFamily="2" charset="2"/>
              <a:buChar char="§"/>
              <a:defRPr sz="1140" kern="1200">
                <a:solidFill>
                  <a:schemeClr val="tx1"/>
                </a:solidFill>
                <a:latin typeface="Montserrat" panose="00000500000000000000" pitchFamily="2" charset="0"/>
                <a:ea typeface="+mn-ea"/>
                <a:cs typeface="+mn-cs"/>
                <a:sym typeface="Wingdings" panose="05000000000000000000" pitchFamily="2" charset="2"/>
              </a:defRPr>
            </a:lvl5pPr>
            <a:lvl6pPr marL="2513981" indent="-228543" algn="l" defTabSz="91417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6pPr>
            <a:lvl7pPr marL="2971068" indent="-228543" algn="l" defTabSz="91417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7pPr>
            <a:lvl8pPr marL="3428155" indent="-228543" algn="l" defTabSz="91417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8pPr>
            <a:lvl9pPr marL="3885243" indent="-228543" algn="l" defTabSz="91417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9pPr>
          </a:lstStyle>
          <a:p>
            <a:pPr marL="0" lvl="1" indent="0" algn="ctr" fontAlgn="base">
              <a:spcBef>
                <a:spcPct val="0"/>
              </a:spcBef>
              <a:spcAft>
                <a:spcPct val="0"/>
              </a:spcAft>
              <a:buNone/>
            </a:pPr>
            <a:fld id="{77ABBE54-DB75-434C-B999-777665D3C614}" type="datetime'''''''M''''''''''''''''''''''''''''''a''''rs'''''''''">
              <a:rPr lang="fr-FR" altLang="en-US" b="1" smtClean="0">
                <a:solidFill>
                  <a:srgbClr val="000000"/>
                </a:solidFill>
              </a:rPr>
              <a:pPr marL="0" lvl="1" indent="0" algn="ctr" fontAlgn="base">
                <a:spcBef>
                  <a:spcPct val="0"/>
                </a:spcBef>
                <a:spcAft>
                  <a:spcPct val="0"/>
                </a:spcAft>
                <a:buNone/>
              </a:pPr>
              <a:t>Mars</a:t>
            </a:fld>
            <a:endParaRPr kumimoji="0" lang="fr-FR" sz="1368" b="1" i="0" u="none" strike="noStrike" kern="1200" cap="none" spc="0" normalizeH="0" baseline="0" noProof="0">
              <a:ln>
                <a:noFill/>
              </a:ln>
              <a:solidFill>
                <a:prstClr val="black"/>
              </a:solidFill>
              <a:effectLst/>
              <a:uLnTx/>
              <a:uFillTx/>
            </a:endParaRPr>
          </a:p>
        </p:txBody>
      </p:sp>
      <p:sp>
        <p:nvSpPr>
          <p:cNvPr id="4" name="Text Placeholder 2">
            <a:extLst>
              <a:ext uri="{FF2B5EF4-FFF2-40B4-BE49-F238E27FC236}">
                <a16:creationId xmlns:a16="http://schemas.microsoft.com/office/drawing/2014/main" id="{A073D1FB-47AF-D73C-12C7-A2C586914071}"/>
              </a:ext>
            </a:extLst>
          </p:cNvPr>
          <p:cNvSpPr>
            <a:spLocks noGrp="1"/>
          </p:cNvSpPr>
          <p:nvPr>
            <p:custDataLst>
              <p:tags r:id="rId3"/>
            </p:custDataLst>
          </p:nvPr>
        </p:nvSpPr>
        <p:spPr bwMode="auto">
          <a:xfrm>
            <a:off x="6731000" y="1784350"/>
            <a:ext cx="1638300" cy="234950"/>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228543" indent="-228543" algn="l" defTabSz="914174" rtl="0" eaLnBrk="1" latinLnBrk="0" hangingPunct="1">
              <a:lnSpc>
                <a:spcPct val="90000"/>
              </a:lnSpc>
              <a:spcBef>
                <a:spcPts val="1000"/>
              </a:spcBef>
              <a:buClr>
                <a:srgbClr val="0F3A93"/>
              </a:buClr>
              <a:buSzPct val="80000"/>
              <a:buFont typeface="Wingdings 3" panose="05040102010807070707" pitchFamily="18" charset="2"/>
              <a:buChar char=""/>
              <a:defRPr sz="1596" b="1" kern="1200">
                <a:solidFill>
                  <a:srgbClr val="0F3A93"/>
                </a:solidFill>
                <a:latin typeface="Montserrat" panose="00000500000000000000" pitchFamily="2" charset="0"/>
                <a:ea typeface="+mn-ea"/>
                <a:cs typeface="+mn-cs"/>
              </a:defRPr>
            </a:lvl1pPr>
            <a:lvl2pPr marL="685631" indent="-228543" algn="l" defTabSz="914174" rtl="0" eaLnBrk="1" latinLnBrk="0" hangingPunct="1">
              <a:lnSpc>
                <a:spcPct val="90000"/>
              </a:lnSpc>
              <a:spcBef>
                <a:spcPts val="499"/>
              </a:spcBef>
              <a:buClr>
                <a:srgbClr val="47BC54"/>
              </a:buClr>
              <a:buSzPct val="80000"/>
              <a:buFont typeface="Wingdings 2" panose="05020102010507070707" pitchFamily="18" charset="2"/>
              <a:buChar char=""/>
              <a:defRPr sz="1368" kern="1200">
                <a:solidFill>
                  <a:schemeClr val="tx1"/>
                </a:solidFill>
                <a:latin typeface="Montserrat" panose="00000500000000000000" pitchFamily="2" charset="0"/>
                <a:ea typeface="+mn-ea"/>
                <a:cs typeface="+mn-cs"/>
              </a:defRPr>
            </a:lvl2pPr>
            <a:lvl3pPr marL="1142719" indent="-228543" algn="l" defTabSz="914174" rtl="0" eaLnBrk="1" latinLnBrk="0" hangingPunct="1">
              <a:lnSpc>
                <a:spcPct val="90000"/>
              </a:lnSpc>
              <a:spcBef>
                <a:spcPts val="499"/>
              </a:spcBef>
              <a:buClr>
                <a:srgbClr val="A3A3A3"/>
              </a:buClr>
              <a:buFont typeface="Wingdings 3" panose="05040102010807070707" pitchFamily="18" charset="2"/>
              <a:buChar char=""/>
              <a:defRPr sz="1140" kern="1200">
                <a:solidFill>
                  <a:schemeClr val="tx1"/>
                </a:solidFill>
                <a:latin typeface="Montserrat" panose="00000500000000000000" pitchFamily="2" charset="0"/>
                <a:ea typeface="+mn-ea"/>
                <a:cs typeface="+mn-cs"/>
              </a:defRPr>
            </a:lvl3pPr>
            <a:lvl4pPr marL="1599805" indent="-228543" algn="l" defTabSz="914174" rtl="0" eaLnBrk="1" latinLnBrk="0" hangingPunct="1">
              <a:lnSpc>
                <a:spcPct val="90000"/>
              </a:lnSpc>
              <a:spcBef>
                <a:spcPts val="499"/>
              </a:spcBef>
              <a:buClrTx/>
              <a:buFont typeface="Wingdings" panose="05000000000000000000" pitchFamily="2" charset="2"/>
              <a:buChar char="§"/>
              <a:defRPr sz="1140" kern="1200">
                <a:solidFill>
                  <a:schemeClr val="tx1"/>
                </a:solidFill>
                <a:latin typeface="Montserrat" panose="00000500000000000000" pitchFamily="2" charset="0"/>
                <a:ea typeface="+mn-ea"/>
                <a:cs typeface="+mn-cs"/>
              </a:defRPr>
            </a:lvl4pPr>
            <a:lvl5pPr marL="2056893" indent="-228543" algn="l" defTabSz="914174" rtl="0" eaLnBrk="1" latinLnBrk="0" hangingPunct="1">
              <a:lnSpc>
                <a:spcPct val="90000"/>
              </a:lnSpc>
              <a:spcBef>
                <a:spcPts val="499"/>
              </a:spcBef>
              <a:buClr>
                <a:schemeClr val="tx1"/>
              </a:buClr>
              <a:buFont typeface="Wingdings" panose="05000000000000000000" pitchFamily="2" charset="2"/>
              <a:buChar char="§"/>
              <a:defRPr sz="1140" kern="1200">
                <a:solidFill>
                  <a:schemeClr val="tx1"/>
                </a:solidFill>
                <a:latin typeface="Montserrat" panose="00000500000000000000" pitchFamily="2" charset="0"/>
                <a:ea typeface="+mn-ea"/>
                <a:cs typeface="+mn-cs"/>
                <a:sym typeface="Wingdings" panose="05000000000000000000" pitchFamily="2" charset="2"/>
              </a:defRPr>
            </a:lvl5pPr>
            <a:lvl6pPr marL="2513981" indent="-228543" algn="l" defTabSz="91417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6pPr>
            <a:lvl7pPr marL="2971068" indent="-228543" algn="l" defTabSz="91417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7pPr>
            <a:lvl8pPr marL="3428155" indent="-228543" algn="l" defTabSz="91417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8pPr>
            <a:lvl9pPr marL="3885243" indent="-228543" algn="l" defTabSz="91417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9pPr>
          </a:lstStyle>
          <a:p>
            <a:pPr marL="0" lvl="1" indent="0" algn="ctr" fontAlgn="base">
              <a:spcBef>
                <a:spcPct val="0"/>
              </a:spcBef>
              <a:spcAft>
                <a:spcPct val="0"/>
              </a:spcAft>
              <a:buNone/>
            </a:pPr>
            <a:fld id="{994BD600-98E9-47B9-A427-9C55BD72F9AD}" type="datetime'''''''''A''''v''''''''''r''''''''i''''l'''''''''''''''''''''''">
              <a:rPr lang="fr-FR" altLang="en-US" b="1" smtClean="0">
                <a:solidFill>
                  <a:srgbClr val="000000"/>
                </a:solidFill>
              </a:rPr>
              <a:pPr marL="0" lvl="1" indent="0" algn="ctr" fontAlgn="base">
                <a:spcBef>
                  <a:spcPct val="0"/>
                </a:spcBef>
                <a:spcAft>
                  <a:spcPct val="0"/>
                </a:spcAft>
                <a:buNone/>
              </a:pPr>
              <a:t>Avril</a:t>
            </a:fld>
            <a:endParaRPr kumimoji="0" lang="fr-FR" sz="1368" b="1" i="0" u="none" strike="noStrike" kern="1200" cap="none" spc="0" normalizeH="0" baseline="0" noProof="0">
              <a:ln>
                <a:noFill/>
              </a:ln>
              <a:solidFill>
                <a:prstClr val="black"/>
              </a:solidFill>
              <a:effectLst/>
              <a:uLnTx/>
              <a:uFillTx/>
            </a:endParaRPr>
          </a:p>
        </p:txBody>
      </p:sp>
      <p:sp>
        <p:nvSpPr>
          <p:cNvPr id="5" name="Text Placeholder 2">
            <a:extLst>
              <a:ext uri="{FF2B5EF4-FFF2-40B4-BE49-F238E27FC236}">
                <a16:creationId xmlns:a16="http://schemas.microsoft.com/office/drawing/2014/main" id="{14FBEF2A-AA1D-96A8-86F0-B3FBFBA5E6EF}"/>
              </a:ext>
            </a:extLst>
          </p:cNvPr>
          <p:cNvSpPr>
            <a:spLocks noGrp="1"/>
          </p:cNvSpPr>
          <p:nvPr>
            <p:custDataLst>
              <p:tags r:id="rId4"/>
            </p:custDataLst>
          </p:nvPr>
        </p:nvSpPr>
        <p:spPr bwMode="auto">
          <a:xfrm>
            <a:off x="8369300" y="1784350"/>
            <a:ext cx="1690688" cy="234950"/>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228543" indent="-228543" algn="l" defTabSz="914174" rtl="0" eaLnBrk="1" latinLnBrk="0" hangingPunct="1">
              <a:lnSpc>
                <a:spcPct val="90000"/>
              </a:lnSpc>
              <a:spcBef>
                <a:spcPts val="1000"/>
              </a:spcBef>
              <a:buClr>
                <a:srgbClr val="0F3A93"/>
              </a:buClr>
              <a:buSzPct val="80000"/>
              <a:buFont typeface="Wingdings 3" panose="05040102010807070707" pitchFamily="18" charset="2"/>
              <a:buChar char=""/>
              <a:defRPr sz="1596" b="1" kern="1200">
                <a:solidFill>
                  <a:srgbClr val="0F3A93"/>
                </a:solidFill>
                <a:latin typeface="Montserrat" panose="00000500000000000000" pitchFamily="2" charset="0"/>
                <a:ea typeface="+mn-ea"/>
                <a:cs typeface="+mn-cs"/>
              </a:defRPr>
            </a:lvl1pPr>
            <a:lvl2pPr marL="685631" indent="-228543" algn="l" defTabSz="914174" rtl="0" eaLnBrk="1" latinLnBrk="0" hangingPunct="1">
              <a:lnSpc>
                <a:spcPct val="90000"/>
              </a:lnSpc>
              <a:spcBef>
                <a:spcPts val="499"/>
              </a:spcBef>
              <a:buClr>
                <a:srgbClr val="47BC54"/>
              </a:buClr>
              <a:buSzPct val="80000"/>
              <a:buFont typeface="Wingdings 2" panose="05020102010507070707" pitchFamily="18" charset="2"/>
              <a:buChar char=""/>
              <a:defRPr sz="1368" kern="1200">
                <a:solidFill>
                  <a:schemeClr val="tx1"/>
                </a:solidFill>
                <a:latin typeface="Montserrat" panose="00000500000000000000" pitchFamily="2" charset="0"/>
                <a:ea typeface="+mn-ea"/>
                <a:cs typeface="+mn-cs"/>
              </a:defRPr>
            </a:lvl2pPr>
            <a:lvl3pPr marL="1142719" indent="-228543" algn="l" defTabSz="914174" rtl="0" eaLnBrk="1" latinLnBrk="0" hangingPunct="1">
              <a:lnSpc>
                <a:spcPct val="90000"/>
              </a:lnSpc>
              <a:spcBef>
                <a:spcPts val="499"/>
              </a:spcBef>
              <a:buClr>
                <a:srgbClr val="A3A3A3"/>
              </a:buClr>
              <a:buFont typeface="Wingdings 3" panose="05040102010807070707" pitchFamily="18" charset="2"/>
              <a:buChar char=""/>
              <a:defRPr sz="1140" kern="1200">
                <a:solidFill>
                  <a:schemeClr val="tx1"/>
                </a:solidFill>
                <a:latin typeface="Montserrat" panose="00000500000000000000" pitchFamily="2" charset="0"/>
                <a:ea typeface="+mn-ea"/>
                <a:cs typeface="+mn-cs"/>
              </a:defRPr>
            </a:lvl3pPr>
            <a:lvl4pPr marL="1599805" indent="-228543" algn="l" defTabSz="914174" rtl="0" eaLnBrk="1" latinLnBrk="0" hangingPunct="1">
              <a:lnSpc>
                <a:spcPct val="90000"/>
              </a:lnSpc>
              <a:spcBef>
                <a:spcPts val="499"/>
              </a:spcBef>
              <a:buClrTx/>
              <a:buFont typeface="Wingdings" panose="05000000000000000000" pitchFamily="2" charset="2"/>
              <a:buChar char="§"/>
              <a:defRPr sz="1140" kern="1200">
                <a:solidFill>
                  <a:schemeClr val="tx1"/>
                </a:solidFill>
                <a:latin typeface="Montserrat" panose="00000500000000000000" pitchFamily="2" charset="0"/>
                <a:ea typeface="+mn-ea"/>
                <a:cs typeface="+mn-cs"/>
              </a:defRPr>
            </a:lvl4pPr>
            <a:lvl5pPr marL="2056893" indent="-228543" algn="l" defTabSz="914174" rtl="0" eaLnBrk="1" latinLnBrk="0" hangingPunct="1">
              <a:lnSpc>
                <a:spcPct val="90000"/>
              </a:lnSpc>
              <a:spcBef>
                <a:spcPts val="499"/>
              </a:spcBef>
              <a:buClr>
                <a:schemeClr val="tx1"/>
              </a:buClr>
              <a:buFont typeface="Wingdings" panose="05000000000000000000" pitchFamily="2" charset="2"/>
              <a:buChar char="§"/>
              <a:defRPr sz="1140" kern="1200">
                <a:solidFill>
                  <a:schemeClr val="tx1"/>
                </a:solidFill>
                <a:latin typeface="Montserrat" panose="00000500000000000000" pitchFamily="2" charset="0"/>
                <a:ea typeface="+mn-ea"/>
                <a:cs typeface="+mn-cs"/>
                <a:sym typeface="Wingdings" panose="05000000000000000000" pitchFamily="2" charset="2"/>
              </a:defRPr>
            </a:lvl5pPr>
            <a:lvl6pPr marL="2513981" indent="-228543" algn="l" defTabSz="91417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6pPr>
            <a:lvl7pPr marL="2971068" indent="-228543" algn="l" defTabSz="91417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7pPr>
            <a:lvl8pPr marL="3428155" indent="-228543" algn="l" defTabSz="91417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8pPr>
            <a:lvl9pPr marL="3885243" indent="-228543" algn="l" defTabSz="91417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9pPr>
          </a:lstStyle>
          <a:p>
            <a:pPr marL="0" lvl="1" indent="0" algn="ctr" fontAlgn="base">
              <a:spcBef>
                <a:spcPct val="0"/>
              </a:spcBef>
              <a:spcAft>
                <a:spcPct val="0"/>
              </a:spcAft>
              <a:buNone/>
            </a:pPr>
            <a:fld id="{34E27DE7-D3D8-4915-BACB-A93191AE6D82}" type="datetime'''''''''''''M''''''''''a''''''''i'''''''''''''''''''''">
              <a:rPr lang="fr-FR" altLang="en-US" b="1" smtClean="0">
                <a:solidFill>
                  <a:srgbClr val="000000"/>
                </a:solidFill>
              </a:rPr>
              <a:pPr marL="0" lvl="1" indent="0" algn="ctr" fontAlgn="base">
                <a:spcBef>
                  <a:spcPct val="0"/>
                </a:spcBef>
                <a:spcAft>
                  <a:spcPct val="0"/>
                </a:spcAft>
                <a:buNone/>
              </a:pPr>
              <a:t>Mai</a:t>
            </a:fld>
            <a:endParaRPr kumimoji="0" lang="fr-FR" sz="1368" b="1" i="0" u="none" strike="noStrike" kern="1200" cap="none" spc="0" normalizeH="0" baseline="0" noProof="0">
              <a:ln>
                <a:noFill/>
              </a:ln>
              <a:solidFill>
                <a:prstClr val="black"/>
              </a:solidFill>
              <a:effectLst/>
              <a:uLnTx/>
              <a:uFillTx/>
            </a:endParaRPr>
          </a:p>
        </p:txBody>
      </p:sp>
      <p:sp>
        <p:nvSpPr>
          <p:cNvPr id="6" name="Text Placeholder 2">
            <a:extLst>
              <a:ext uri="{FF2B5EF4-FFF2-40B4-BE49-F238E27FC236}">
                <a16:creationId xmlns:a16="http://schemas.microsoft.com/office/drawing/2014/main" id="{F4712362-FFFD-C859-F864-33B54F25AE24}"/>
              </a:ext>
            </a:extLst>
          </p:cNvPr>
          <p:cNvSpPr>
            <a:spLocks noGrp="1"/>
          </p:cNvSpPr>
          <p:nvPr>
            <p:custDataLst>
              <p:tags r:id="rId5"/>
            </p:custDataLst>
          </p:nvPr>
        </p:nvSpPr>
        <p:spPr bwMode="auto">
          <a:xfrm>
            <a:off x="10059988" y="1784350"/>
            <a:ext cx="1638300" cy="234950"/>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228543" indent="-228543" algn="l" defTabSz="914174" rtl="0" eaLnBrk="1" latinLnBrk="0" hangingPunct="1">
              <a:lnSpc>
                <a:spcPct val="90000"/>
              </a:lnSpc>
              <a:spcBef>
                <a:spcPts val="1000"/>
              </a:spcBef>
              <a:buClr>
                <a:srgbClr val="0F3A93"/>
              </a:buClr>
              <a:buSzPct val="80000"/>
              <a:buFont typeface="Wingdings 3" panose="05040102010807070707" pitchFamily="18" charset="2"/>
              <a:buChar char=""/>
              <a:defRPr sz="1596" b="1" kern="1200">
                <a:solidFill>
                  <a:srgbClr val="0F3A93"/>
                </a:solidFill>
                <a:latin typeface="Montserrat" panose="00000500000000000000" pitchFamily="2" charset="0"/>
                <a:ea typeface="+mn-ea"/>
                <a:cs typeface="+mn-cs"/>
              </a:defRPr>
            </a:lvl1pPr>
            <a:lvl2pPr marL="685631" indent="-228543" algn="l" defTabSz="914174" rtl="0" eaLnBrk="1" latinLnBrk="0" hangingPunct="1">
              <a:lnSpc>
                <a:spcPct val="90000"/>
              </a:lnSpc>
              <a:spcBef>
                <a:spcPts val="499"/>
              </a:spcBef>
              <a:buClr>
                <a:srgbClr val="47BC54"/>
              </a:buClr>
              <a:buSzPct val="80000"/>
              <a:buFont typeface="Wingdings 2" panose="05020102010507070707" pitchFamily="18" charset="2"/>
              <a:buChar char=""/>
              <a:defRPr sz="1368" kern="1200">
                <a:solidFill>
                  <a:schemeClr val="tx1"/>
                </a:solidFill>
                <a:latin typeface="Montserrat" panose="00000500000000000000" pitchFamily="2" charset="0"/>
                <a:ea typeface="+mn-ea"/>
                <a:cs typeface="+mn-cs"/>
              </a:defRPr>
            </a:lvl2pPr>
            <a:lvl3pPr marL="1142719" indent="-228543" algn="l" defTabSz="914174" rtl="0" eaLnBrk="1" latinLnBrk="0" hangingPunct="1">
              <a:lnSpc>
                <a:spcPct val="90000"/>
              </a:lnSpc>
              <a:spcBef>
                <a:spcPts val="499"/>
              </a:spcBef>
              <a:buClr>
                <a:srgbClr val="A3A3A3"/>
              </a:buClr>
              <a:buFont typeface="Wingdings 3" panose="05040102010807070707" pitchFamily="18" charset="2"/>
              <a:buChar char=""/>
              <a:defRPr sz="1140" kern="1200">
                <a:solidFill>
                  <a:schemeClr val="tx1"/>
                </a:solidFill>
                <a:latin typeface="Montserrat" panose="00000500000000000000" pitchFamily="2" charset="0"/>
                <a:ea typeface="+mn-ea"/>
                <a:cs typeface="+mn-cs"/>
              </a:defRPr>
            </a:lvl3pPr>
            <a:lvl4pPr marL="1599805" indent="-228543" algn="l" defTabSz="914174" rtl="0" eaLnBrk="1" latinLnBrk="0" hangingPunct="1">
              <a:lnSpc>
                <a:spcPct val="90000"/>
              </a:lnSpc>
              <a:spcBef>
                <a:spcPts val="499"/>
              </a:spcBef>
              <a:buClrTx/>
              <a:buFont typeface="Wingdings" panose="05000000000000000000" pitchFamily="2" charset="2"/>
              <a:buChar char="§"/>
              <a:defRPr sz="1140" kern="1200">
                <a:solidFill>
                  <a:schemeClr val="tx1"/>
                </a:solidFill>
                <a:latin typeface="Montserrat" panose="00000500000000000000" pitchFamily="2" charset="0"/>
                <a:ea typeface="+mn-ea"/>
                <a:cs typeface="+mn-cs"/>
              </a:defRPr>
            </a:lvl4pPr>
            <a:lvl5pPr marL="2056893" indent="-228543" algn="l" defTabSz="914174" rtl="0" eaLnBrk="1" latinLnBrk="0" hangingPunct="1">
              <a:lnSpc>
                <a:spcPct val="90000"/>
              </a:lnSpc>
              <a:spcBef>
                <a:spcPts val="499"/>
              </a:spcBef>
              <a:buClr>
                <a:schemeClr val="tx1"/>
              </a:buClr>
              <a:buFont typeface="Wingdings" panose="05000000000000000000" pitchFamily="2" charset="2"/>
              <a:buChar char="§"/>
              <a:defRPr sz="1140" kern="1200">
                <a:solidFill>
                  <a:schemeClr val="tx1"/>
                </a:solidFill>
                <a:latin typeface="Montserrat" panose="00000500000000000000" pitchFamily="2" charset="0"/>
                <a:ea typeface="+mn-ea"/>
                <a:cs typeface="+mn-cs"/>
                <a:sym typeface="Wingdings" panose="05000000000000000000" pitchFamily="2" charset="2"/>
              </a:defRPr>
            </a:lvl5pPr>
            <a:lvl6pPr marL="2513981" indent="-228543" algn="l" defTabSz="91417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6pPr>
            <a:lvl7pPr marL="2971068" indent="-228543" algn="l" defTabSz="91417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7pPr>
            <a:lvl8pPr marL="3428155" indent="-228543" algn="l" defTabSz="91417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8pPr>
            <a:lvl9pPr marL="3885243" indent="-228543" algn="l" defTabSz="91417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9pPr>
          </a:lstStyle>
          <a:p>
            <a:pPr marL="0" lvl="1" indent="0" algn="ctr" fontAlgn="base">
              <a:spcBef>
                <a:spcPct val="0"/>
              </a:spcBef>
              <a:spcAft>
                <a:spcPct val="0"/>
              </a:spcAft>
              <a:buNone/>
            </a:pPr>
            <a:fld id="{350E175F-9925-4DC3-A695-0720E6FF6FAA}" type="datetime'''Ju''''i''''''''''''''''''''''n'''''''''''''''''''''''''''">
              <a:rPr lang="fr-FR" altLang="en-US" b="1" smtClean="0">
                <a:solidFill>
                  <a:srgbClr val="000000"/>
                </a:solidFill>
              </a:rPr>
              <a:pPr marL="0" lvl="1" indent="0" algn="ctr" fontAlgn="base">
                <a:spcBef>
                  <a:spcPct val="0"/>
                </a:spcBef>
                <a:spcAft>
                  <a:spcPct val="0"/>
                </a:spcAft>
                <a:buNone/>
              </a:pPr>
              <a:t>Juin</a:t>
            </a:fld>
            <a:endParaRPr kumimoji="0" lang="fr-FR" sz="1368" b="1" i="0" u="none" strike="noStrike" kern="1200" cap="none" spc="0" normalizeH="0" baseline="0" noProof="0">
              <a:ln>
                <a:noFill/>
              </a:ln>
              <a:solidFill>
                <a:prstClr val="black"/>
              </a:solidFill>
              <a:effectLst/>
              <a:uLnTx/>
              <a:uFillTx/>
            </a:endParaRPr>
          </a:p>
        </p:txBody>
      </p:sp>
      <p:cxnSp>
        <p:nvCxnSpPr>
          <p:cNvPr id="8" name="Connecteur droit 7">
            <a:extLst>
              <a:ext uri="{FF2B5EF4-FFF2-40B4-BE49-F238E27FC236}">
                <a16:creationId xmlns:a16="http://schemas.microsoft.com/office/drawing/2014/main" id="{C418B3A1-66E6-B2F5-E782-809D3E513F7E}"/>
              </a:ext>
            </a:extLst>
          </p:cNvPr>
          <p:cNvCxnSpPr/>
          <p:nvPr>
            <p:custDataLst>
              <p:tags r:id="rId6"/>
            </p:custDataLst>
          </p:nvPr>
        </p:nvCxnSpPr>
        <p:spPr bwMode="auto">
          <a:xfrm>
            <a:off x="6731000" y="2019300"/>
            <a:ext cx="0" cy="11811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Connecteur droit 8">
            <a:extLst>
              <a:ext uri="{FF2B5EF4-FFF2-40B4-BE49-F238E27FC236}">
                <a16:creationId xmlns:a16="http://schemas.microsoft.com/office/drawing/2014/main" id="{DF08DE5C-3C49-04B5-E9FB-5182D05DCFAE}"/>
              </a:ext>
            </a:extLst>
          </p:cNvPr>
          <p:cNvCxnSpPr/>
          <p:nvPr>
            <p:custDataLst>
              <p:tags r:id="rId7"/>
            </p:custDataLst>
          </p:nvPr>
        </p:nvCxnSpPr>
        <p:spPr bwMode="auto">
          <a:xfrm>
            <a:off x="8369300" y="2019300"/>
            <a:ext cx="0" cy="11811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2B5761A-46DC-0B4F-85ED-53A28D181461}"/>
              </a:ext>
            </a:extLst>
          </p:cNvPr>
          <p:cNvCxnSpPr/>
          <p:nvPr>
            <p:custDataLst>
              <p:tags r:id="rId8"/>
            </p:custDataLst>
          </p:nvPr>
        </p:nvCxnSpPr>
        <p:spPr bwMode="auto">
          <a:xfrm>
            <a:off x="10059988" y="2019300"/>
            <a:ext cx="0" cy="1181100"/>
          </a:xfrm>
          <a:prstGeom prst="line">
            <a:avLst/>
          </a:prstGeom>
          <a:ln w="317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098DC162-A1E1-585E-0C40-55DBD6C6AC53}"/>
              </a:ext>
            </a:extLst>
          </p:cNvPr>
          <p:cNvCxnSpPr/>
          <p:nvPr>
            <p:custDataLst>
              <p:tags r:id="rId9"/>
            </p:custDataLst>
          </p:nvPr>
        </p:nvCxnSpPr>
        <p:spPr bwMode="auto">
          <a:xfrm>
            <a:off x="5038725" y="2019300"/>
            <a:ext cx="0" cy="11811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2E31A27D-ADC2-8DAF-4FD2-8B55F84FDBAE}"/>
              </a:ext>
            </a:extLst>
          </p:cNvPr>
          <p:cNvCxnSpPr/>
          <p:nvPr>
            <p:custDataLst>
              <p:tags r:id="rId10"/>
            </p:custDataLst>
          </p:nvPr>
        </p:nvCxnSpPr>
        <p:spPr bwMode="auto">
          <a:xfrm>
            <a:off x="11698288" y="2019300"/>
            <a:ext cx="0" cy="118110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B569DFF0-6653-E235-7C5B-6E1746788BCB}"/>
              </a:ext>
            </a:extLst>
          </p:cNvPr>
          <p:cNvCxnSpPr/>
          <p:nvPr>
            <p:custDataLst>
              <p:tags r:id="rId11"/>
            </p:custDataLst>
          </p:nvPr>
        </p:nvCxnSpPr>
        <p:spPr bwMode="auto">
          <a:xfrm>
            <a:off x="5038725" y="3200400"/>
            <a:ext cx="6659563"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Connecteur droit 13">
            <a:extLst>
              <a:ext uri="{FF2B5EF4-FFF2-40B4-BE49-F238E27FC236}">
                <a16:creationId xmlns:a16="http://schemas.microsoft.com/office/drawing/2014/main" id="{BB5A4E3A-23CD-6A5B-83EA-46EAEDB770AB}"/>
              </a:ext>
            </a:extLst>
          </p:cNvPr>
          <p:cNvCxnSpPr/>
          <p:nvPr>
            <p:custDataLst>
              <p:tags r:id="rId12"/>
            </p:custDataLst>
          </p:nvPr>
        </p:nvCxnSpPr>
        <p:spPr bwMode="auto">
          <a:xfrm>
            <a:off x="5038725" y="2019300"/>
            <a:ext cx="6659563"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 name="Triangle isocèle 14">
            <a:extLst>
              <a:ext uri="{FF2B5EF4-FFF2-40B4-BE49-F238E27FC236}">
                <a16:creationId xmlns:a16="http://schemas.microsoft.com/office/drawing/2014/main" id="{D0A893E3-372A-92EC-AAA1-8D3670F4E319}"/>
              </a:ext>
            </a:extLst>
          </p:cNvPr>
          <p:cNvSpPr/>
          <p:nvPr/>
        </p:nvSpPr>
        <p:spPr>
          <a:xfrm>
            <a:off x="11427437" y="2163763"/>
            <a:ext cx="257175" cy="288925"/>
          </a:xfrm>
          <a:prstGeom prst="triangle">
            <a:avLst/>
          </a:prstGeom>
          <a:solidFill>
            <a:srgbClr val="0F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
                <a:srgbClr val="4F81BD"/>
              </a:buClr>
              <a:buSzTx/>
              <a:buFont typeface="Wingdings" pitchFamily="2" charset="2"/>
              <a:buNone/>
              <a:tabLst/>
              <a:defRPr/>
            </a:pPr>
            <a:endParaRPr kumimoji="0" lang="fr-FR" sz="14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 coins arrondis 15">
            <a:extLst>
              <a:ext uri="{FF2B5EF4-FFF2-40B4-BE49-F238E27FC236}">
                <a16:creationId xmlns:a16="http://schemas.microsoft.com/office/drawing/2014/main" id="{C33F608B-86E4-30A1-4526-E35585153234}"/>
              </a:ext>
            </a:extLst>
          </p:cNvPr>
          <p:cNvSpPr/>
          <p:nvPr/>
        </p:nvSpPr>
        <p:spPr>
          <a:xfrm>
            <a:off x="10774680" y="2451100"/>
            <a:ext cx="1063308" cy="4587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0" fontAlgn="base" latinLnBrk="0" hangingPunct="0">
              <a:lnSpc>
                <a:spcPct val="100000"/>
              </a:lnSpc>
              <a:spcBef>
                <a:spcPct val="50000"/>
              </a:spcBef>
              <a:spcAft>
                <a:spcPct val="0"/>
              </a:spcAft>
              <a:buClr>
                <a:srgbClr val="4F81BD"/>
              </a:buClr>
              <a:buSzTx/>
              <a:buFont typeface="Wingdings" pitchFamily="2" charset="2"/>
              <a:buNone/>
              <a:tabLst/>
              <a:defRPr/>
            </a:pPr>
            <a:r>
              <a:rPr kumimoji="0" lang="fr-FR"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Paiement du BAF </a:t>
            </a:r>
          </a:p>
        </p:txBody>
      </p:sp>
      <p:sp>
        <p:nvSpPr>
          <p:cNvPr id="17" name="Triangle isocèle 16">
            <a:extLst>
              <a:ext uri="{FF2B5EF4-FFF2-40B4-BE49-F238E27FC236}">
                <a16:creationId xmlns:a16="http://schemas.microsoft.com/office/drawing/2014/main" id="{7687AC88-DC60-B339-38A1-93C6EB90B0D6}"/>
              </a:ext>
            </a:extLst>
          </p:cNvPr>
          <p:cNvSpPr/>
          <p:nvPr/>
        </p:nvSpPr>
        <p:spPr>
          <a:xfrm>
            <a:off x="6659563" y="2149475"/>
            <a:ext cx="257175" cy="288925"/>
          </a:xfrm>
          <a:prstGeom prst="triangle">
            <a:avLst/>
          </a:prstGeom>
          <a:solidFill>
            <a:srgbClr val="0F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buClr>
                <a:srgbClr val="4F81BD"/>
              </a:buClr>
            </a:pPr>
            <a:endParaRPr lang="fr-FR" sz="1400">
              <a:solidFill>
                <a:prstClr val="white"/>
              </a:solidFill>
              <a:latin typeface="Calibri"/>
            </a:endParaRPr>
          </a:p>
        </p:txBody>
      </p:sp>
      <p:sp>
        <p:nvSpPr>
          <p:cNvPr id="18" name="Rectangle : coins arrondis 17">
            <a:extLst>
              <a:ext uri="{FF2B5EF4-FFF2-40B4-BE49-F238E27FC236}">
                <a16:creationId xmlns:a16="http://schemas.microsoft.com/office/drawing/2014/main" id="{418BCCCF-6D9C-AFC9-B1D2-201BF43C1C7E}"/>
              </a:ext>
            </a:extLst>
          </p:cNvPr>
          <p:cNvSpPr/>
          <p:nvPr/>
        </p:nvSpPr>
        <p:spPr>
          <a:xfrm>
            <a:off x="6672263" y="2436813"/>
            <a:ext cx="1668459" cy="4587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0" fontAlgn="base" latinLnBrk="0" hangingPunct="0">
              <a:lnSpc>
                <a:spcPct val="100000"/>
              </a:lnSpc>
              <a:spcBef>
                <a:spcPct val="50000"/>
              </a:spcBef>
              <a:spcAft>
                <a:spcPct val="0"/>
              </a:spcAft>
              <a:buClr>
                <a:srgbClr val="4F81BD"/>
              </a:buClr>
              <a:buSzTx/>
              <a:buFont typeface="Wingdings" pitchFamily="2" charset="2"/>
              <a:buNone/>
              <a:tabLst/>
              <a:defRPr/>
            </a:pPr>
            <a:r>
              <a:rPr kumimoji="0" lang="fr-FR"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Réception des déchets en lien avec la REP PMCB</a:t>
            </a:r>
          </a:p>
        </p:txBody>
      </p:sp>
      <p:sp>
        <p:nvSpPr>
          <p:cNvPr id="19" name="Triangle isocèle 18">
            <a:extLst>
              <a:ext uri="{FF2B5EF4-FFF2-40B4-BE49-F238E27FC236}">
                <a16:creationId xmlns:a16="http://schemas.microsoft.com/office/drawing/2014/main" id="{44F21536-7073-7BDE-71F3-D070BEC45BA2}"/>
              </a:ext>
            </a:extLst>
          </p:cNvPr>
          <p:cNvSpPr/>
          <p:nvPr/>
        </p:nvSpPr>
        <p:spPr>
          <a:xfrm>
            <a:off x="6045998" y="2149475"/>
            <a:ext cx="257175" cy="288925"/>
          </a:xfrm>
          <a:prstGeom prst="triangle">
            <a:avLst/>
          </a:prstGeom>
          <a:solidFill>
            <a:srgbClr val="0F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
                <a:srgbClr val="4F81BD"/>
              </a:buClr>
              <a:buSzTx/>
              <a:buFont typeface="Wingdings" pitchFamily="2" charset="2"/>
              <a:buNone/>
              <a:tabLst/>
              <a:defRPr/>
            </a:pPr>
            <a:endParaRPr kumimoji="0" lang="fr-FR" sz="14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 coins arrondis 19">
            <a:extLst>
              <a:ext uri="{FF2B5EF4-FFF2-40B4-BE49-F238E27FC236}">
                <a16:creationId xmlns:a16="http://schemas.microsoft.com/office/drawing/2014/main" id="{32CB1499-31AD-AD4F-C64F-16E7A415180B}"/>
              </a:ext>
            </a:extLst>
          </p:cNvPr>
          <p:cNvSpPr/>
          <p:nvPr/>
        </p:nvSpPr>
        <p:spPr>
          <a:xfrm>
            <a:off x="4968876" y="2436813"/>
            <a:ext cx="1827212" cy="4587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0" fontAlgn="base" latinLnBrk="0" hangingPunct="0">
              <a:lnSpc>
                <a:spcPct val="100000"/>
              </a:lnSpc>
              <a:spcAft>
                <a:spcPct val="0"/>
              </a:spcAft>
              <a:buClr>
                <a:srgbClr val="4F81BD"/>
              </a:buClr>
              <a:buSzTx/>
              <a:buFont typeface="Wingdings" pitchFamily="2" charset="2"/>
              <a:buNone/>
              <a:tabLst/>
              <a:defRPr/>
            </a:pPr>
            <a:r>
              <a:rPr kumimoji="0" lang="fr-FR"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Validation du site acté </a:t>
            </a:r>
            <a:r>
              <a:rPr lang="fr-FR" sz="1200">
                <a:solidFill>
                  <a:prstClr val="black"/>
                </a:solidFill>
                <a:latin typeface="Montserrat" panose="00000500000000000000" pitchFamily="2" charset="0"/>
              </a:rPr>
              <a:t>par un email et le statut suivant</a:t>
            </a:r>
            <a:endParaRPr kumimoji="0" lang="fr-FR"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21" name="Triangle isocèle 20">
            <a:extLst>
              <a:ext uri="{FF2B5EF4-FFF2-40B4-BE49-F238E27FC236}">
                <a16:creationId xmlns:a16="http://schemas.microsoft.com/office/drawing/2014/main" id="{BE654AE4-9431-AE5C-DE0D-318E8C312CC9}"/>
              </a:ext>
            </a:extLst>
          </p:cNvPr>
          <p:cNvSpPr/>
          <p:nvPr/>
        </p:nvSpPr>
        <p:spPr>
          <a:xfrm>
            <a:off x="8299450" y="2149475"/>
            <a:ext cx="257175" cy="288925"/>
          </a:xfrm>
          <a:prstGeom prst="triangle">
            <a:avLst/>
          </a:prstGeom>
          <a:solidFill>
            <a:srgbClr val="0F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50000"/>
              </a:spcBef>
              <a:spcAft>
                <a:spcPct val="0"/>
              </a:spcAft>
              <a:buClr>
                <a:srgbClr val="4F81BD"/>
              </a:buClr>
            </a:pPr>
            <a:endParaRPr lang="fr-FR" sz="1400">
              <a:solidFill>
                <a:prstClr val="white"/>
              </a:solidFill>
              <a:latin typeface="Calibri"/>
            </a:endParaRPr>
          </a:p>
        </p:txBody>
      </p:sp>
      <p:sp>
        <p:nvSpPr>
          <p:cNvPr id="22" name="Rectangle : coins arrondis 21">
            <a:extLst>
              <a:ext uri="{FF2B5EF4-FFF2-40B4-BE49-F238E27FC236}">
                <a16:creationId xmlns:a16="http://schemas.microsoft.com/office/drawing/2014/main" id="{7D9A7346-E77F-6DF0-F89F-35BC5F9C6498}"/>
              </a:ext>
            </a:extLst>
          </p:cNvPr>
          <p:cNvSpPr/>
          <p:nvPr/>
        </p:nvSpPr>
        <p:spPr>
          <a:xfrm>
            <a:off x="8299450" y="2436813"/>
            <a:ext cx="1717675" cy="4587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0" fontAlgn="base" latinLnBrk="0" hangingPunct="0">
              <a:lnSpc>
                <a:spcPct val="100000"/>
              </a:lnSpc>
              <a:spcAft>
                <a:spcPct val="0"/>
              </a:spcAft>
              <a:buClr>
                <a:srgbClr val="4F81BD"/>
              </a:buClr>
              <a:buSzTx/>
              <a:buFont typeface="Wingdings" pitchFamily="2" charset="2"/>
              <a:buNone/>
              <a:tabLst/>
              <a:defRPr/>
            </a:pPr>
            <a:r>
              <a:rPr kumimoji="0" lang="fr-FR"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Première déclaration du site. </a:t>
            </a:r>
          </a:p>
          <a:p>
            <a:pPr marL="0" marR="0" lvl="0" indent="0" defTabSz="914400" rtl="0" eaLnBrk="0" fontAlgn="base" latinLnBrk="0" hangingPunct="0">
              <a:lnSpc>
                <a:spcPct val="100000"/>
              </a:lnSpc>
              <a:spcAft>
                <a:spcPct val="0"/>
              </a:spcAft>
              <a:buClr>
                <a:srgbClr val="4F81BD"/>
              </a:buClr>
              <a:buSzTx/>
              <a:buFont typeface="Wingdings" pitchFamily="2" charset="2"/>
              <a:buNone/>
              <a:tabLst/>
              <a:defRPr/>
            </a:pPr>
            <a:r>
              <a:rPr kumimoji="0" lang="fr-FR"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Emission du BAF</a:t>
            </a:r>
          </a:p>
        </p:txBody>
      </p:sp>
      <p:sp>
        <p:nvSpPr>
          <p:cNvPr id="24" name="Chevron 6">
            <a:extLst>
              <a:ext uri="{FF2B5EF4-FFF2-40B4-BE49-F238E27FC236}">
                <a16:creationId xmlns:a16="http://schemas.microsoft.com/office/drawing/2014/main" id="{5970E306-9613-336B-929F-E39F20F2D442}"/>
              </a:ext>
            </a:extLst>
          </p:cNvPr>
          <p:cNvSpPr/>
          <p:nvPr/>
        </p:nvSpPr>
        <p:spPr>
          <a:xfrm>
            <a:off x="5854151" y="4658224"/>
            <a:ext cx="1426187" cy="392545"/>
          </a:xfrm>
          <a:prstGeom prst="homePlate">
            <a:avLst>
              <a:gd name="adj" fmla="val 23602"/>
            </a:avLst>
          </a:prstGeom>
          <a:solidFill>
            <a:srgbClr val="003196"/>
          </a:solidFill>
          <a:ln w="28575" cap="flat" cmpd="sng" algn="ctr">
            <a:solidFill>
              <a:srgbClr val="0F3A9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chemeClr val="bg1"/>
                </a:solidFill>
                <a:effectLst>
                  <a:glow>
                    <a:scrgbClr r="0" g="0" b="0"/>
                  </a:glow>
                </a:effectLst>
                <a:uLnTx/>
                <a:uFillTx/>
                <a:latin typeface="Montserrat" panose="00000500000000000000" pitchFamily="2" charset="0"/>
                <a:ea typeface="+mn-ea"/>
                <a:cs typeface="+mn-cs"/>
              </a:rPr>
              <a:t>Fermée</a:t>
            </a:r>
          </a:p>
        </p:txBody>
      </p:sp>
      <p:sp>
        <p:nvSpPr>
          <p:cNvPr id="25" name="Chevron 7">
            <a:extLst>
              <a:ext uri="{FF2B5EF4-FFF2-40B4-BE49-F238E27FC236}">
                <a16:creationId xmlns:a16="http://schemas.microsoft.com/office/drawing/2014/main" id="{934FFD2B-78EE-1A6E-0020-9EEF5D2AFA86}"/>
              </a:ext>
            </a:extLst>
          </p:cNvPr>
          <p:cNvSpPr/>
          <p:nvPr/>
        </p:nvSpPr>
        <p:spPr>
          <a:xfrm>
            <a:off x="7322242" y="4658224"/>
            <a:ext cx="1426187" cy="392545"/>
          </a:xfrm>
          <a:prstGeom prst="chevron">
            <a:avLst>
              <a:gd name="adj" fmla="val 20000"/>
            </a:avLst>
          </a:prstGeom>
          <a:solidFill>
            <a:srgbClr val="003196"/>
          </a:solidFill>
          <a:ln w="28575" cap="flat" cmpd="sng" algn="ctr">
            <a:solidFill>
              <a:srgbClr val="0F3A9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chemeClr val="bg1"/>
                </a:solidFill>
                <a:effectLst>
                  <a:glow>
                    <a:scrgbClr r="0" g="0" b="0"/>
                  </a:glow>
                </a:effectLst>
                <a:uLnTx/>
                <a:uFillTx/>
                <a:latin typeface="Montserrat" panose="00000500000000000000" pitchFamily="2" charset="0"/>
                <a:ea typeface="+mn-ea"/>
                <a:cs typeface="+mn-cs"/>
              </a:rPr>
              <a:t>1/3 Ouverte</a:t>
            </a:r>
          </a:p>
        </p:txBody>
      </p:sp>
      <p:sp>
        <p:nvSpPr>
          <p:cNvPr id="26" name="Chevron 8">
            <a:extLst>
              <a:ext uri="{FF2B5EF4-FFF2-40B4-BE49-F238E27FC236}">
                <a16:creationId xmlns:a16="http://schemas.microsoft.com/office/drawing/2014/main" id="{40A38A3C-DE40-713B-856B-5B8BB9461A6E}"/>
              </a:ext>
            </a:extLst>
          </p:cNvPr>
          <p:cNvSpPr/>
          <p:nvPr/>
        </p:nvSpPr>
        <p:spPr>
          <a:xfrm>
            <a:off x="8790333" y="4658224"/>
            <a:ext cx="1426187" cy="392545"/>
          </a:xfrm>
          <a:prstGeom prst="chevron">
            <a:avLst>
              <a:gd name="adj" fmla="val 20000"/>
            </a:avLst>
          </a:prstGeom>
          <a:solidFill>
            <a:srgbClr val="003196"/>
          </a:solidFill>
          <a:ln w="28575" cap="flat" cmpd="sng" algn="ctr">
            <a:solidFill>
              <a:srgbClr val="0F3A9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a:solidFill>
                  <a:schemeClr val="bg1"/>
                </a:solidFill>
                <a:effectLst>
                  <a:glow>
                    <a:scrgbClr r="0" g="0" b="0"/>
                  </a:glow>
                </a:effectLst>
                <a:latin typeface="Montserrat" panose="00000500000000000000" pitchFamily="2" charset="0"/>
              </a:rPr>
              <a:t>2</a:t>
            </a:r>
            <a:r>
              <a:rPr kumimoji="0" lang="fr-FR" sz="1200" b="1" i="0" u="none" strike="noStrike" kern="1200" cap="none" spc="0" normalizeH="0" baseline="0" noProof="0">
                <a:ln>
                  <a:noFill/>
                </a:ln>
                <a:solidFill>
                  <a:schemeClr val="bg1"/>
                </a:solidFill>
                <a:effectLst>
                  <a:glow>
                    <a:scrgbClr r="0" g="0" b="0"/>
                  </a:glow>
                </a:effectLst>
                <a:uLnTx/>
                <a:uFillTx/>
                <a:latin typeface="Montserrat" panose="00000500000000000000" pitchFamily="2" charset="0"/>
                <a:ea typeface="+mn-ea"/>
                <a:cs typeface="+mn-cs"/>
              </a:rPr>
              <a:t>/3 Validée par le site</a:t>
            </a:r>
          </a:p>
        </p:txBody>
      </p:sp>
      <p:sp>
        <p:nvSpPr>
          <p:cNvPr id="27" name="Chevron 8">
            <a:extLst>
              <a:ext uri="{FF2B5EF4-FFF2-40B4-BE49-F238E27FC236}">
                <a16:creationId xmlns:a16="http://schemas.microsoft.com/office/drawing/2014/main" id="{1B7A8F54-57D0-27F4-B8A0-DC9E8E665F35}"/>
              </a:ext>
            </a:extLst>
          </p:cNvPr>
          <p:cNvSpPr/>
          <p:nvPr/>
        </p:nvSpPr>
        <p:spPr>
          <a:xfrm>
            <a:off x="10258425" y="4658224"/>
            <a:ext cx="1426187" cy="392545"/>
          </a:xfrm>
          <a:prstGeom prst="chevron">
            <a:avLst>
              <a:gd name="adj" fmla="val 20000"/>
            </a:avLst>
          </a:prstGeom>
          <a:solidFill>
            <a:srgbClr val="003196"/>
          </a:solidFill>
          <a:ln w="28575" cap="flat" cmpd="sng" algn="ctr">
            <a:solidFill>
              <a:srgbClr val="0F3A9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chemeClr val="bg1"/>
                </a:solidFill>
                <a:effectLst>
                  <a:glow>
                    <a:scrgbClr r="0" g="0" b="0"/>
                  </a:glow>
                </a:effectLst>
                <a:uLnTx/>
                <a:uFillTx/>
                <a:latin typeface="Montserrat" panose="00000500000000000000" pitchFamily="2" charset="0"/>
                <a:ea typeface="+mn-ea"/>
                <a:cs typeface="+mn-cs"/>
              </a:rPr>
              <a:t>3/3 Validée par Ecominéro</a:t>
            </a:r>
          </a:p>
        </p:txBody>
      </p:sp>
      <p:sp>
        <p:nvSpPr>
          <p:cNvPr id="31" name="object 7">
            <a:extLst>
              <a:ext uri="{FF2B5EF4-FFF2-40B4-BE49-F238E27FC236}">
                <a16:creationId xmlns:a16="http://schemas.microsoft.com/office/drawing/2014/main" id="{59AAFF2F-3082-7964-16AB-C85C47D17182}"/>
              </a:ext>
            </a:extLst>
          </p:cNvPr>
          <p:cNvSpPr txBox="1">
            <a:spLocks/>
          </p:cNvSpPr>
          <p:nvPr/>
        </p:nvSpPr>
        <p:spPr>
          <a:xfrm>
            <a:off x="5038724" y="4395710"/>
            <a:ext cx="6702425" cy="197487"/>
          </a:xfrm>
          <a:prstGeom prst="rect">
            <a:avLst/>
          </a:prstGeom>
        </p:spPr>
        <p:txBody>
          <a:bodyPr vert="horz" wrap="square" lIns="0" tIns="12697" rIns="0" bIns="0" rtlCol="0" anchor="t">
            <a:spAutoFit/>
          </a:bodyPr>
          <a:lstStyle>
            <a:lvl1pPr>
              <a:defRPr sz="2278" b="1" i="0">
                <a:solidFill>
                  <a:srgbClr val="0F3A93"/>
                </a:solidFill>
                <a:latin typeface="Montserrat" panose="00000500000000000000" pitchFamily="2" charset="0"/>
                <a:ea typeface="+mj-ea"/>
                <a:cs typeface="Montserrat" panose="00000500000000000000" pitchFamily="2" charset="0"/>
              </a:defRPr>
            </a:lvl1pPr>
          </a:lstStyle>
          <a:p>
            <a:pPr marL="12065">
              <a:spcBef>
                <a:spcPts val="100"/>
              </a:spcBef>
            </a:pPr>
            <a:r>
              <a:rPr lang="fr-FR" sz="1200" kern="0" spc="-15">
                <a:solidFill>
                  <a:schemeClr val="tx1"/>
                </a:solidFill>
                <a:latin typeface="Montserrat"/>
              </a:rPr>
              <a:t>Processus 1 – Déclaration des déchets reçus par le site</a:t>
            </a:r>
            <a:endParaRPr lang="fr-FR" sz="1200" kern="0" spc="-15">
              <a:solidFill>
                <a:schemeClr val="tx1"/>
              </a:solidFill>
              <a:highlight>
                <a:srgbClr val="FFFF00"/>
              </a:highlight>
              <a:latin typeface="Montserrat"/>
            </a:endParaRPr>
          </a:p>
        </p:txBody>
      </p:sp>
      <p:sp>
        <p:nvSpPr>
          <p:cNvPr id="33" name="object 7">
            <a:extLst>
              <a:ext uri="{FF2B5EF4-FFF2-40B4-BE49-F238E27FC236}">
                <a16:creationId xmlns:a16="http://schemas.microsoft.com/office/drawing/2014/main" id="{264E670A-B6B0-8769-13EF-4497B56F8121}"/>
              </a:ext>
            </a:extLst>
          </p:cNvPr>
          <p:cNvSpPr txBox="1">
            <a:spLocks/>
          </p:cNvSpPr>
          <p:nvPr/>
        </p:nvSpPr>
        <p:spPr>
          <a:xfrm>
            <a:off x="5038725" y="6014292"/>
            <a:ext cx="4775200" cy="196850"/>
          </a:xfrm>
          <a:prstGeom prst="rect">
            <a:avLst/>
          </a:prstGeom>
        </p:spPr>
        <p:txBody>
          <a:bodyPr vert="horz" wrap="square" lIns="0" tIns="12697" rIns="0" bIns="0" rtlCol="0" anchor="t">
            <a:spAutoFit/>
          </a:bodyPr>
          <a:lstStyle>
            <a:lvl1pPr>
              <a:defRPr sz="2278" b="1" i="0">
                <a:solidFill>
                  <a:srgbClr val="0F3A93"/>
                </a:solidFill>
                <a:latin typeface="Montserrat" panose="00000500000000000000" pitchFamily="2" charset="0"/>
                <a:ea typeface="+mj-ea"/>
                <a:cs typeface="Montserrat" panose="00000500000000000000" pitchFamily="2" charset="0"/>
              </a:defRPr>
            </a:lvl1pPr>
          </a:lstStyle>
          <a:p>
            <a:pPr marL="12065" algn="l" eaLnBrk="1" fontAlgn="auto" hangingPunct="1">
              <a:spcBef>
                <a:spcPts val="100"/>
              </a:spcBef>
              <a:spcAft>
                <a:spcPts val="0"/>
              </a:spcAft>
              <a:buClrTx/>
            </a:pPr>
            <a:r>
              <a:rPr lang="fr-FR" sz="1200" b="0" kern="0" spc="-15">
                <a:solidFill>
                  <a:schemeClr val="tx1"/>
                </a:solidFill>
                <a:latin typeface="Montserrat"/>
              </a:rPr>
              <a:t>* Ces statuts sont détaillés page suivante</a:t>
            </a:r>
          </a:p>
        </p:txBody>
      </p:sp>
      <p:sp>
        <p:nvSpPr>
          <p:cNvPr id="34" name="Rectangle 33">
            <a:extLst>
              <a:ext uri="{FF2B5EF4-FFF2-40B4-BE49-F238E27FC236}">
                <a16:creationId xmlns:a16="http://schemas.microsoft.com/office/drawing/2014/main" id="{4561FD46-EA0C-A49B-C887-7295792FBB82}"/>
              </a:ext>
            </a:extLst>
          </p:cNvPr>
          <p:cNvSpPr/>
          <p:nvPr/>
        </p:nvSpPr>
        <p:spPr bwMode="auto">
          <a:xfrm>
            <a:off x="981916" y="1156208"/>
            <a:ext cx="3761047" cy="33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t" anchorCtr="0"/>
          <a:lstStyle/>
          <a:p>
            <a:pPr marL="0" marR="0" lvl="1" algn="ctr" defTabSz="1125444" rtl="0" eaLnBrk="1" fontAlgn="base" latinLnBrk="0" hangingPunct="1">
              <a:lnSpc>
                <a:spcPct val="100000"/>
              </a:lnSpc>
              <a:spcBef>
                <a:spcPts val="840"/>
              </a:spcBef>
              <a:spcAft>
                <a:spcPts val="0"/>
              </a:spcAft>
              <a:buClr>
                <a:srgbClr val="C2C2C2"/>
              </a:buClr>
              <a:buSzPct val="77000"/>
              <a:tabLst/>
              <a:defRPr/>
            </a:pPr>
            <a:r>
              <a:rPr kumimoji="0" lang="fr-FR" sz="1400" b="1" i="0" u="none" strike="noStrike" kern="1200" cap="none" spc="0" normalizeH="0" baseline="0" noProof="0">
                <a:ln>
                  <a:noFill/>
                </a:ln>
                <a:solidFill>
                  <a:prstClr val="black"/>
                </a:solidFill>
                <a:effectLst/>
                <a:uLnTx/>
                <a:uFillTx/>
                <a:latin typeface="Montserrat" panose="00000500000000000000" pitchFamily="2" charset="0"/>
                <a:ea typeface="+mn-ea"/>
                <a:cs typeface="+mn-cs"/>
                <a:sym typeface="Arial"/>
              </a:rPr>
              <a:t>A qui s’adresse ce guide ?</a:t>
            </a:r>
          </a:p>
        </p:txBody>
      </p:sp>
      <p:sp>
        <p:nvSpPr>
          <p:cNvPr id="35" name="Rectangle 34">
            <a:extLst>
              <a:ext uri="{FF2B5EF4-FFF2-40B4-BE49-F238E27FC236}">
                <a16:creationId xmlns:a16="http://schemas.microsoft.com/office/drawing/2014/main" id="{467969CD-7F4C-B314-893E-C0FAF7436782}"/>
              </a:ext>
            </a:extLst>
          </p:cNvPr>
          <p:cNvSpPr/>
          <p:nvPr/>
        </p:nvSpPr>
        <p:spPr bwMode="auto">
          <a:xfrm>
            <a:off x="984441" y="1485901"/>
            <a:ext cx="3758522" cy="1646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t" anchorCtr="0"/>
          <a:lstStyle/>
          <a:p>
            <a:pPr marL="180000" indent="-180000">
              <a:spcBef>
                <a:spcPts val="300"/>
              </a:spcBef>
              <a:spcAft>
                <a:spcPts val="600"/>
              </a:spcAft>
              <a:buClr>
                <a:srgbClr val="C2C2C2"/>
              </a:buClr>
              <a:buSzPct val="77000"/>
              <a:buFont typeface="Wingdings 3" panose="05040102010807070707" pitchFamily="18" charset="2"/>
              <a:buChar char=""/>
              <a:defRPr/>
            </a:pPr>
            <a:r>
              <a:rPr kumimoji="0" lang="fr-FR"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Ce guide s’adresse aux </a:t>
            </a:r>
            <a:r>
              <a:rPr lang="fr-FR" sz="1200">
                <a:solidFill>
                  <a:prstClr val="black"/>
                </a:solidFill>
                <a:latin typeface="Montserrat" panose="00000500000000000000" pitchFamily="2" charset="0"/>
              </a:rPr>
              <a:t>opérateurs de déchets</a:t>
            </a:r>
            <a:r>
              <a:rPr kumimoji="0" lang="fr-FR"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 ayant reçu un mail d’Ecominéro leur indiquant que leur site était validé (statut 2/2 Site actif)</a:t>
            </a:r>
          </a:p>
          <a:p>
            <a:pPr marL="180000" indent="-180000">
              <a:spcBef>
                <a:spcPts val="300"/>
              </a:spcBef>
              <a:spcAft>
                <a:spcPts val="600"/>
              </a:spcAft>
              <a:buClr>
                <a:srgbClr val="C2C2C2"/>
              </a:buClr>
              <a:buSzPct val="77000"/>
              <a:buFont typeface="Wingdings 3" panose="05040102010807070707" pitchFamily="18" charset="2"/>
              <a:buChar char=""/>
              <a:defRPr/>
            </a:pPr>
            <a:r>
              <a:rPr lang="fr-FR" sz="1200">
                <a:solidFill>
                  <a:prstClr val="black"/>
                </a:solidFill>
                <a:latin typeface="Montserrat" panose="00000500000000000000" pitchFamily="2" charset="0"/>
              </a:rPr>
              <a:t>Ce statut est visible sur le site Espace Ecominéro en cliquant sur Administratif &gt; Entreprises &gt; Opérateur déchets &gt; Sites de réception</a:t>
            </a:r>
            <a:endParaRPr kumimoji="0" lang="fr-FR"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180000" indent="-180000">
              <a:spcBef>
                <a:spcPts val="300"/>
              </a:spcBef>
              <a:spcAft>
                <a:spcPts val="600"/>
              </a:spcAft>
              <a:buClr>
                <a:srgbClr val="C2C2C2"/>
              </a:buClr>
              <a:buSzPct val="77000"/>
              <a:buFont typeface="Wingdings 3" panose="05040102010807070707" pitchFamily="18" charset="2"/>
              <a:buChar char=""/>
              <a:defRPr/>
            </a:pPr>
            <a:endParaRPr kumimoji="0" lang="fr-FR"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a:spcBef>
                <a:spcPts val="840"/>
              </a:spcBef>
              <a:buClr>
                <a:srgbClr val="C2C2C2"/>
              </a:buClr>
              <a:buSzPct val="77000"/>
              <a:defRPr/>
            </a:pPr>
            <a:endParaRPr kumimoji="0" lang="fr-FR"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7" name="Chevron 6">
            <a:extLst>
              <a:ext uri="{FF2B5EF4-FFF2-40B4-BE49-F238E27FC236}">
                <a16:creationId xmlns:a16="http://schemas.microsoft.com/office/drawing/2014/main" id="{66B045E7-AA11-609D-BF06-A33CE177B232}"/>
              </a:ext>
            </a:extLst>
          </p:cNvPr>
          <p:cNvSpPr/>
          <p:nvPr/>
        </p:nvSpPr>
        <p:spPr>
          <a:xfrm>
            <a:off x="4479407" y="4692525"/>
            <a:ext cx="1638300" cy="404857"/>
          </a:xfrm>
          <a:prstGeom prst="homePlate">
            <a:avLst>
              <a:gd name="adj" fmla="val 23602"/>
            </a:avLst>
          </a:prstGeom>
          <a:noFill/>
          <a:ln w="285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i="1" u="none" strike="noStrike" kern="1200" cap="none" spc="0" normalizeH="0" baseline="0" noProof="0">
                <a:ln>
                  <a:noFill/>
                </a:ln>
                <a:solidFill>
                  <a:schemeClr val="bg1">
                    <a:lumMod val="50000"/>
                  </a:schemeClr>
                </a:solidFill>
                <a:effectLst>
                  <a:glow>
                    <a:scrgbClr r="0" g="0" b="0"/>
                  </a:glow>
                </a:effectLst>
                <a:uLnTx/>
                <a:uFillTx/>
                <a:latin typeface="Montserrat" panose="00000500000000000000" pitchFamily="2" charset="0"/>
                <a:ea typeface="+mn-ea"/>
                <a:cs typeface="+mn-cs"/>
              </a:rPr>
              <a:t>Statut de la déclaration</a:t>
            </a:r>
          </a:p>
        </p:txBody>
      </p:sp>
      <p:pic>
        <p:nvPicPr>
          <p:cNvPr id="50" name="Image 49">
            <a:extLst>
              <a:ext uri="{FF2B5EF4-FFF2-40B4-BE49-F238E27FC236}">
                <a16:creationId xmlns:a16="http://schemas.microsoft.com/office/drawing/2014/main" id="{730F2338-2169-4E17-7B7D-6E70519B4011}"/>
              </a:ext>
            </a:extLst>
          </p:cNvPr>
          <p:cNvPicPr>
            <a:picLocks noChangeAspect="1"/>
          </p:cNvPicPr>
          <p:nvPr/>
        </p:nvPicPr>
        <p:blipFill rotWithShape="1">
          <a:blip r:embed="rId18">
            <a:clrChange>
              <a:clrFrom>
                <a:srgbClr val="FFFFFF"/>
              </a:clrFrom>
              <a:clrTo>
                <a:srgbClr val="FFFFFF">
                  <a:alpha val="0"/>
                </a:srgbClr>
              </a:clrTo>
            </a:clrChange>
          </a:blip>
          <a:srcRect t="40298"/>
          <a:stretch/>
        </p:blipFill>
        <p:spPr>
          <a:xfrm>
            <a:off x="2842376" y="2065107"/>
            <a:ext cx="750136" cy="243118"/>
          </a:xfrm>
          <a:prstGeom prst="rect">
            <a:avLst/>
          </a:prstGeom>
        </p:spPr>
      </p:pic>
      <p:pic>
        <p:nvPicPr>
          <p:cNvPr id="53" name="Image 52">
            <a:extLst>
              <a:ext uri="{FF2B5EF4-FFF2-40B4-BE49-F238E27FC236}">
                <a16:creationId xmlns:a16="http://schemas.microsoft.com/office/drawing/2014/main" id="{48466505-D8D7-7D08-9C31-B02BECF43776}"/>
              </a:ext>
            </a:extLst>
          </p:cNvPr>
          <p:cNvPicPr>
            <a:picLocks noChangeAspect="1"/>
          </p:cNvPicPr>
          <p:nvPr/>
        </p:nvPicPr>
        <p:blipFill rotWithShape="1">
          <a:blip r:embed="rId18">
            <a:clrChange>
              <a:clrFrom>
                <a:srgbClr val="FFFFFF"/>
              </a:clrFrom>
              <a:clrTo>
                <a:srgbClr val="FFFFFF">
                  <a:alpha val="0"/>
                </a:srgbClr>
              </a:clrTo>
            </a:clrChange>
          </a:blip>
          <a:srcRect t="40298"/>
          <a:stretch/>
        </p:blipFill>
        <p:spPr>
          <a:xfrm>
            <a:off x="5605532" y="3008880"/>
            <a:ext cx="612638" cy="198556"/>
          </a:xfrm>
          <a:prstGeom prst="rect">
            <a:avLst/>
          </a:prstGeom>
        </p:spPr>
      </p:pic>
    </p:spTree>
    <p:extLst>
      <p:ext uri="{BB962C8B-B14F-4D97-AF65-F5344CB8AC3E}">
        <p14:creationId xmlns:p14="http://schemas.microsoft.com/office/powerpoint/2010/main" val="266113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3E238118-8ABA-49DE-9DF2-E68EF2F11F4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73" imgH="473" progId="TCLayout.ActiveDocument.1">
                  <p:embed/>
                </p:oleObj>
              </mc:Choice>
              <mc:Fallback>
                <p:oleObj name="Diapositive think-cell" r:id="rId4" imgW="473" imgH="473" progId="TCLayout.ActiveDocument.1">
                  <p:embed/>
                  <p:pic>
                    <p:nvPicPr>
                      <p:cNvPr id="2" name="Objet 1" hidden="1">
                        <a:extLst>
                          <a:ext uri="{FF2B5EF4-FFF2-40B4-BE49-F238E27FC236}">
                            <a16:creationId xmlns:a16="http://schemas.microsoft.com/office/drawing/2014/main" id="{3E238118-8ABA-49DE-9DF2-E68EF2F11F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8" name="object 10">
            <a:extLst>
              <a:ext uri="{FF2B5EF4-FFF2-40B4-BE49-F238E27FC236}">
                <a16:creationId xmlns:a16="http://schemas.microsoft.com/office/drawing/2014/main" id="{9AAF9356-D777-4836-88B6-838DBA9943F3}"/>
              </a:ext>
            </a:extLst>
          </p:cNvPr>
          <p:cNvSpPr txBox="1">
            <a:spLocks/>
          </p:cNvSpPr>
          <p:nvPr/>
        </p:nvSpPr>
        <p:spPr>
          <a:xfrm>
            <a:off x="1068501" y="554350"/>
            <a:ext cx="10800000" cy="331120"/>
          </a:xfrm>
          <a:prstGeom prst="rect">
            <a:avLst/>
          </a:prstGeom>
        </p:spPr>
        <p:txBody>
          <a:bodyPr vert="horz" wrap="square" lIns="0" tIns="15180" rIns="0" bIns="0" rtlCol="0" anchor="ctr" anchorCtr="0">
            <a:spAutoFit/>
          </a:bodyPr>
          <a:lstStyle>
            <a:lvl1pPr algn="l" defTabSz="986902" rtl="0" eaLnBrk="1" latinLnBrk="0" hangingPunct="1">
              <a:spcBef>
                <a:spcPct val="0"/>
              </a:spcBef>
              <a:buNone/>
              <a:defRPr sz="2105" b="1" kern="0" cap="none" spc="0" baseline="0">
                <a:ln>
                  <a:noFill/>
                </a:ln>
                <a:solidFill>
                  <a:schemeClr val="tx2"/>
                </a:solidFill>
                <a:effectLst/>
                <a:latin typeface="Arial" panose="020B0604020202020204" pitchFamily="34" charset="0"/>
                <a:ea typeface="+mj-ea"/>
                <a:cs typeface="Arial" panose="020B0604020202020204" pitchFamily="34" charset="0"/>
              </a:defRPr>
            </a:lvl1pPr>
          </a:lstStyle>
          <a:p>
            <a:pPr marL="14456" marR="0" lvl="0" indent="0" algn="l" defTabSz="1124613" rtl="0" eaLnBrk="1" fontAlgn="auto" latinLnBrk="0" hangingPunct="1">
              <a:lnSpc>
                <a:spcPct val="100000"/>
              </a:lnSpc>
              <a:spcBef>
                <a:spcPts val="120"/>
              </a:spcBef>
              <a:spcAft>
                <a:spcPts val="0"/>
              </a:spcAft>
              <a:buClrTx/>
              <a:buSzTx/>
              <a:buFont typeface="Wingdings" pitchFamily="2" charset="2"/>
              <a:buNone/>
              <a:tabLst/>
              <a:defRPr/>
            </a:pPr>
            <a:r>
              <a:rPr lang="fr-FR" sz="2052">
                <a:solidFill>
                  <a:srgbClr val="27398F"/>
                </a:solidFill>
                <a:latin typeface="Montserrat" panose="00000500000000000000" pitchFamily="2" charset="0"/>
                <a:cs typeface="Arial"/>
              </a:rPr>
              <a:t>Les différents statuts de la déclaration</a:t>
            </a:r>
            <a:r>
              <a:rPr lang="fr-FR" sz="2052" spc="57">
                <a:solidFill>
                  <a:srgbClr val="27398F"/>
                </a:solidFill>
                <a:latin typeface="Montserrat" panose="00000500000000000000" pitchFamily="2" charset="0"/>
                <a:cs typeface="Arial"/>
              </a:rPr>
              <a:t> des déchets</a:t>
            </a:r>
            <a:r>
              <a:rPr lang="fr-FR" sz="2052">
                <a:solidFill>
                  <a:srgbClr val="27398F"/>
                </a:solidFill>
                <a:latin typeface="Montserrat" panose="00000500000000000000" pitchFamily="2" charset="0"/>
                <a:cs typeface="Arial"/>
              </a:rPr>
              <a:t> </a:t>
            </a:r>
            <a:endParaRPr kumimoji="0" lang="fr-FR" sz="2052" b="1" i="0" u="none" strike="noStrike" kern="0" cap="none" normalizeH="0" noProof="0">
              <a:ln>
                <a:noFill/>
              </a:ln>
              <a:solidFill>
                <a:srgbClr val="27398F"/>
              </a:solidFill>
              <a:effectLst/>
              <a:uLnTx/>
              <a:uFillTx/>
              <a:latin typeface="Montserrat" panose="00000500000000000000" pitchFamily="2" charset="0"/>
              <a:ea typeface="+mj-ea"/>
              <a:cs typeface="Arial"/>
            </a:endParaRPr>
          </a:p>
        </p:txBody>
      </p:sp>
      <p:sp>
        <p:nvSpPr>
          <p:cNvPr id="41" name="object 3">
            <a:extLst>
              <a:ext uri="{FF2B5EF4-FFF2-40B4-BE49-F238E27FC236}">
                <a16:creationId xmlns:a16="http://schemas.microsoft.com/office/drawing/2014/main" id="{380C0E8C-23ED-4102-9810-0071FA8A8914}"/>
              </a:ext>
            </a:extLst>
          </p:cNvPr>
          <p:cNvSpPr/>
          <p:nvPr/>
        </p:nvSpPr>
        <p:spPr>
          <a:xfrm>
            <a:off x="1610" y="1811"/>
            <a:ext cx="410394" cy="6852933"/>
          </a:xfrm>
          <a:custGeom>
            <a:avLst/>
            <a:gdLst/>
            <a:ahLst/>
            <a:cxnLst/>
            <a:rect l="l" t="t" r="r" b="b"/>
            <a:pathLst>
              <a:path w="360045" h="6012180">
                <a:moveTo>
                  <a:pt x="35697" y="0"/>
                </a:moveTo>
                <a:lnTo>
                  <a:pt x="0" y="0"/>
                </a:lnTo>
                <a:lnTo>
                  <a:pt x="0" y="6012002"/>
                </a:lnTo>
                <a:lnTo>
                  <a:pt x="35714" y="6012002"/>
                </a:lnTo>
                <a:lnTo>
                  <a:pt x="50996" y="5977240"/>
                </a:lnTo>
                <a:lnTo>
                  <a:pt x="66671" y="5920518"/>
                </a:lnTo>
                <a:lnTo>
                  <a:pt x="76342" y="5873537"/>
                </a:lnTo>
                <a:lnTo>
                  <a:pt x="85864" y="5826425"/>
                </a:lnTo>
                <a:lnTo>
                  <a:pt x="95235" y="5779183"/>
                </a:lnTo>
                <a:lnTo>
                  <a:pt x="104456" y="5731811"/>
                </a:lnTo>
                <a:lnTo>
                  <a:pt x="113525" y="5684312"/>
                </a:lnTo>
                <a:lnTo>
                  <a:pt x="122442" y="5636685"/>
                </a:lnTo>
                <a:lnTo>
                  <a:pt x="131207" y="5588931"/>
                </a:lnTo>
                <a:lnTo>
                  <a:pt x="139818" y="5541052"/>
                </a:lnTo>
                <a:lnTo>
                  <a:pt x="148274" y="5493048"/>
                </a:lnTo>
                <a:lnTo>
                  <a:pt x="156576" y="5444920"/>
                </a:lnTo>
                <a:lnTo>
                  <a:pt x="164723" y="5396669"/>
                </a:lnTo>
                <a:lnTo>
                  <a:pt x="172713" y="5348296"/>
                </a:lnTo>
                <a:lnTo>
                  <a:pt x="180547" y="5299801"/>
                </a:lnTo>
                <a:lnTo>
                  <a:pt x="188223" y="5251186"/>
                </a:lnTo>
                <a:lnTo>
                  <a:pt x="195741" y="5202452"/>
                </a:lnTo>
                <a:lnTo>
                  <a:pt x="203101" y="5153598"/>
                </a:lnTo>
                <a:lnTo>
                  <a:pt x="210301" y="5104627"/>
                </a:lnTo>
                <a:lnTo>
                  <a:pt x="217341" y="5055539"/>
                </a:lnTo>
                <a:lnTo>
                  <a:pt x="224220" y="5006335"/>
                </a:lnTo>
                <a:lnTo>
                  <a:pt x="230938" y="4957015"/>
                </a:lnTo>
                <a:lnTo>
                  <a:pt x="237493" y="4907581"/>
                </a:lnTo>
                <a:lnTo>
                  <a:pt x="243886" y="4858033"/>
                </a:lnTo>
                <a:lnTo>
                  <a:pt x="250116" y="4808373"/>
                </a:lnTo>
                <a:lnTo>
                  <a:pt x="256181" y="4758601"/>
                </a:lnTo>
                <a:lnTo>
                  <a:pt x="262082" y="4708718"/>
                </a:lnTo>
                <a:lnTo>
                  <a:pt x="267818" y="4658725"/>
                </a:lnTo>
                <a:lnTo>
                  <a:pt x="273387" y="4608623"/>
                </a:lnTo>
                <a:lnTo>
                  <a:pt x="278790" y="4558412"/>
                </a:lnTo>
                <a:lnTo>
                  <a:pt x="284025" y="4508094"/>
                </a:lnTo>
                <a:lnTo>
                  <a:pt x="289092" y="4457669"/>
                </a:lnTo>
                <a:lnTo>
                  <a:pt x="293991" y="4407139"/>
                </a:lnTo>
                <a:lnTo>
                  <a:pt x="298720" y="4356504"/>
                </a:lnTo>
                <a:lnTo>
                  <a:pt x="303279" y="4305765"/>
                </a:lnTo>
                <a:lnTo>
                  <a:pt x="307668" y="4254922"/>
                </a:lnTo>
                <a:lnTo>
                  <a:pt x="311885" y="4203978"/>
                </a:lnTo>
                <a:lnTo>
                  <a:pt x="315930" y="4152932"/>
                </a:lnTo>
                <a:lnTo>
                  <a:pt x="319802" y="4101785"/>
                </a:lnTo>
                <a:lnTo>
                  <a:pt x="323502" y="4050539"/>
                </a:lnTo>
                <a:lnTo>
                  <a:pt x="327027" y="3999194"/>
                </a:lnTo>
                <a:lnTo>
                  <a:pt x="330377" y="3947751"/>
                </a:lnTo>
                <a:lnTo>
                  <a:pt x="333553" y="3896211"/>
                </a:lnTo>
                <a:lnTo>
                  <a:pt x="336552" y="3844575"/>
                </a:lnTo>
                <a:lnTo>
                  <a:pt x="339374" y="3792843"/>
                </a:lnTo>
                <a:lnTo>
                  <a:pt x="342020" y="3741017"/>
                </a:lnTo>
                <a:lnTo>
                  <a:pt x="344487" y="3689098"/>
                </a:lnTo>
                <a:lnTo>
                  <a:pt x="346776" y="3637085"/>
                </a:lnTo>
                <a:lnTo>
                  <a:pt x="348885" y="3584981"/>
                </a:lnTo>
                <a:lnTo>
                  <a:pt x="350815" y="3532786"/>
                </a:lnTo>
                <a:lnTo>
                  <a:pt x="352563" y="3480501"/>
                </a:lnTo>
                <a:lnTo>
                  <a:pt x="354131" y="3428126"/>
                </a:lnTo>
                <a:lnTo>
                  <a:pt x="355517" y="3375663"/>
                </a:lnTo>
                <a:lnTo>
                  <a:pt x="356720" y="3323113"/>
                </a:lnTo>
                <a:lnTo>
                  <a:pt x="357739" y="3270476"/>
                </a:lnTo>
                <a:lnTo>
                  <a:pt x="358575" y="3217753"/>
                </a:lnTo>
                <a:lnTo>
                  <a:pt x="359226" y="3164945"/>
                </a:lnTo>
                <a:lnTo>
                  <a:pt x="359692" y="3112053"/>
                </a:lnTo>
                <a:lnTo>
                  <a:pt x="359973" y="3059078"/>
                </a:lnTo>
                <a:lnTo>
                  <a:pt x="359973" y="2952965"/>
                </a:lnTo>
                <a:lnTo>
                  <a:pt x="359692" y="2899990"/>
                </a:lnTo>
                <a:lnTo>
                  <a:pt x="359226" y="2847099"/>
                </a:lnTo>
                <a:lnTo>
                  <a:pt x="358575" y="2794292"/>
                </a:lnTo>
                <a:lnTo>
                  <a:pt x="357739" y="2741570"/>
                </a:lnTo>
                <a:lnTo>
                  <a:pt x="356720" y="2688933"/>
                </a:lnTo>
                <a:lnTo>
                  <a:pt x="355517" y="2636383"/>
                </a:lnTo>
                <a:lnTo>
                  <a:pt x="354131" y="2583920"/>
                </a:lnTo>
                <a:lnTo>
                  <a:pt x="352563" y="2531546"/>
                </a:lnTo>
                <a:lnTo>
                  <a:pt x="350815" y="2479261"/>
                </a:lnTo>
                <a:lnTo>
                  <a:pt x="348885" y="2427065"/>
                </a:lnTo>
                <a:lnTo>
                  <a:pt x="346776" y="2374961"/>
                </a:lnTo>
                <a:lnTo>
                  <a:pt x="344487" y="2322948"/>
                </a:lnTo>
                <a:lnTo>
                  <a:pt x="342020" y="2271028"/>
                </a:lnTo>
                <a:lnTo>
                  <a:pt x="339374" y="2219202"/>
                </a:lnTo>
                <a:lnTo>
                  <a:pt x="336552" y="2167470"/>
                </a:lnTo>
                <a:lnTo>
                  <a:pt x="333553" y="2115833"/>
                </a:lnTo>
                <a:lnTo>
                  <a:pt x="330377" y="2064292"/>
                </a:lnTo>
                <a:lnTo>
                  <a:pt x="327027" y="2012849"/>
                </a:lnTo>
                <a:lnTo>
                  <a:pt x="323502" y="1961503"/>
                </a:lnTo>
                <a:lnTo>
                  <a:pt x="319802" y="1910256"/>
                </a:lnTo>
                <a:lnTo>
                  <a:pt x="315930" y="1859109"/>
                </a:lnTo>
                <a:lnTo>
                  <a:pt x="311885" y="1808062"/>
                </a:lnTo>
                <a:lnTo>
                  <a:pt x="307668" y="1757116"/>
                </a:lnTo>
                <a:lnTo>
                  <a:pt x="303279" y="1706273"/>
                </a:lnTo>
                <a:lnTo>
                  <a:pt x="298720" y="1655533"/>
                </a:lnTo>
                <a:lnTo>
                  <a:pt x="293991" y="1604897"/>
                </a:lnTo>
                <a:lnTo>
                  <a:pt x="289092" y="1554366"/>
                </a:lnTo>
                <a:lnTo>
                  <a:pt x="284025" y="1503941"/>
                </a:lnTo>
                <a:lnTo>
                  <a:pt x="278790" y="1453622"/>
                </a:lnTo>
                <a:lnTo>
                  <a:pt x="273387" y="1403411"/>
                </a:lnTo>
                <a:lnTo>
                  <a:pt x="267818" y="1353308"/>
                </a:lnTo>
                <a:lnTo>
                  <a:pt x="262082" y="1303315"/>
                </a:lnTo>
                <a:lnTo>
                  <a:pt x="256181" y="1253431"/>
                </a:lnTo>
                <a:lnTo>
                  <a:pt x="250116" y="1203659"/>
                </a:lnTo>
                <a:lnTo>
                  <a:pt x="243886" y="1153999"/>
                </a:lnTo>
                <a:lnTo>
                  <a:pt x="237493" y="1104451"/>
                </a:lnTo>
                <a:lnTo>
                  <a:pt x="230938" y="1055017"/>
                </a:lnTo>
                <a:lnTo>
                  <a:pt x="224220" y="1005697"/>
                </a:lnTo>
                <a:lnTo>
                  <a:pt x="217341" y="956493"/>
                </a:lnTo>
                <a:lnTo>
                  <a:pt x="210301" y="907405"/>
                </a:lnTo>
                <a:lnTo>
                  <a:pt x="203101" y="858435"/>
                </a:lnTo>
                <a:lnTo>
                  <a:pt x="195741" y="809582"/>
                </a:lnTo>
                <a:lnTo>
                  <a:pt x="188223" y="760848"/>
                </a:lnTo>
                <a:lnTo>
                  <a:pt x="180547" y="712234"/>
                </a:lnTo>
                <a:lnTo>
                  <a:pt x="172713" y="663741"/>
                </a:lnTo>
                <a:lnTo>
                  <a:pt x="164723" y="615369"/>
                </a:lnTo>
                <a:lnTo>
                  <a:pt x="156576" y="567119"/>
                </a:lnTo>
                <a:lnTo>
                  <a:pt x="148274" y="518993"/>
                </a:lnTo>
                <a:lnTo>
                  <a:pt x="139818" y="470991"/>
                </a:lnTo>
                <a:lnTo>
                  <a:pt x="131207" y="423114"/>
                </a:lnTo>
                <a:lnTo>
                  <a:pt x="122442" y="375363"/>
                </a:lnTo>
                <a:lnTo>
                  <a:pt x="113525" y="327738"/>
                </a:lnTo>
                <a:lnTo>
                  <a:pt x="104456" y="280242"/>
                </a:lnTo>
                <a:lnTo>
                  <a:pt x="95235" y="232873"/>
                </a:lnTo>
                <a:lnTo>
                  <a:pt x="85864" y="185635"/>
                </a:lnTo>
                <a:lnTo>
                  <a:pt x="76342" y="138526"/>
                </a:lnTo>
                <a:lnTo>
                  <a:pt x="66671" y="91548"/>
                </a:lnTo>
                <a:lnTo>
                  <a:pt x="50996" y="34813"/>
                </a:lnTo>
                <a:lnTo>
                  <a:pt x="35697" y="0"/>
                </a:lnTo>
                <a:close/>
              </a:path>
            </a:pathLst>
          </a:custGeom>
          <a:solidFill>
            <a:srgbClr val="0F3A93"/>
          </a:solidFill>
        </p:spPr>
        <p:txBody>
          <a:bodyPr wrap="square" lIns="0" tIns="0" rIns="0" bIns="0" rtlCol="0"/>
          <a:lstStyle/>
          <a:p>
            <a:pPr marL="0" marR="0" lvl="0" indent="0" algn="l" defTabSz="1042250" rtl="0" eaLnBrk="1" fontAlgn="auto" latinLnBrk="0" hangingPunct="1">
              <a:lnSpc>
                <a:spcPct val="100000"/>
              </a:lnSpc>
              <a:spcBef>
                <a:spcPts val="0"/>
              </a:spcBef>
              <a:spcAft>
                <a:spcPts val="0"/>
              </a:spcAft>
              <a:buClrTx/>
              <a:buSzTx/>
              <a:buFont typeface="Wingdings" pitchFamily="2" charset="2"/>
              <a:buNone/>
              <a:tabLst/>
              <a:defRPr/>
            </a:pPr>
            <a:endParaRPr kumimoji="0" lang="fr-FR" sz="1824"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7" name="object 65">
            <a:extLst>
              <a:ext uri="{FF2B5EF4-FFF2-40B4-BE49-F238E27FC236}">
                <a16:creationId xmlns:a16="http://schemas.microsoft.com/office/drawing/2014/main" id="{4CB3BA3A-B644-4EF6-A081-7A9E159CBD1C}"/>
              </a:ext>
            </a:extLst>
          </p:cNvPr>
          <p:cNvSpPr/>
          <p:nvPr/>
        </p:nvSpPr>
        <p:spPr>
          <a:xfrm>
            <a:off x="822417" y="535265"/>
            <a:ext cx="136074" cy="410394"/>
          </a:xfrm>
          <a:custGeom>
            <a:avLst/>
            <a:gdLst/>
            <a:ahLst/>
            <a:cxnLst/>
            <a:rect l="l" t="t" r="r" b="b"/>
            <a:pathLst>
              <a:path w="119380" h="360044">
                <a:moveTo>
                  <a:pt x="18204" y="0"/>
                </a:moveTo>
                <a:lnTo>
                  <a:pt x="9377" y="2195"/>
                </a:lnTo>
                <a:lnTo>
                  <a:pt x="2998" y="8016"/>
                </a:lnTo>
                <a:lnTo>
                  <a:pt x="16" y="16091"/>
                </a:lnTo>
                <a:lnTo>
                  <a:pt x="1376" y="25044"/>
                </a:lnTo>
                <a:lnTo>
                  <a:pt x="14982" y="61562"/>
                </a:lnTo>
                <a:lnTo>
                  <a:pt x="24954" y="99693"/>
                </a:lnTo>
                <a:lnTo>
                  <a:pt x="31087" y="139231"/>
                </a:lnTo>
                <a:lnTo>
                  <a:pt x="33177" y="179971"/>
                </a:lnTo>
                <a:lnTo>
                  <a:pt x="31085" y="220722"/>
                </a:lnTo>
                <a:lnTo>
                  <a:pt x="24947" y="260273"/>
                </a:lnTo>
                <a:lnTo>
                  <a:pt x="14971" y="298415"/>
                </a:lnTo>
                <a:lnTo>
                  <a:pt x="1363" y="334937"/>
                </a:lnTo>
                <a:lnTo>
                  <a:pt x="0" y="343870"/>
                </a:lnTo>
                <a:lnTo>
                  <a:pt x="2959" y="351932"/>
                </a:lnTo>
                <a:lnTo>
                  <a:pt x="9302" y="357761"/>
                </a:lnTo>
                <a:lnTo>
                  <a:pt x="18089" y="359994"/>
                </a:lnTo>
                <a:lnTo>
                  <a:pt x="79748" y="359867"/>
                </a:lnTo>
                <a:lnTo>
                  <a:pt x="102118" y="308205"/>
                </a:lnTo>
                <a:lnTo>
                  <a:pt x="111583" y="266680"/>
                </a:lnTo>
                <a:lnTo>
                  <a:pt x="117387" y="223879"/>
                </a:lnTo>
                <a:lnTo>
                  <a:pt x="119359" y="179971"/>
                </a:lnTo>
                <a:lnTo>
                  <a:pt x="117369" y="136144"/>
                </a:lnTo>
                <a:lnTo>
                  <a:pt x="111518" y="93416"/>
                </a:lnTo>
                <a:lnTo>
                  <a:pt x="101984" y="51957"/>
                </a:lnTo>
                <a:lnTo>
                  <a:pt x="88943" y="11938"/>
                </a:lnTo>
                <a:lnTo>
                  <a:pt x="79595" y="431"/>
                </a:lnTo>
                <a:lnTo>
                  <a:pt x="18204" y="0"/>
                </a:lnTo>
                <a:close/>
              </a:path>
            </a:pathLst>
          </a:custGeom>
          <a:solidFill>
            <a:srgbClr val="47BC54"/>
          </a:solidFill>
        </p:spPr>
        <p:txBody>
          <a:bodyPr wrap="square" lIns="0" tIns="0" rIns="0" bIns="0" rtlCol="0"/>
          <a:lstStyle/>
          <a:p>
            <a:pPr marL="0" marR="0" lvl="0" indent="0" algn="l" defTabSz="1042250" rtl="0" eaLnBrk="1" fontAlgn="auto" latinLnBrk="0" hangingPunct="1">
              <a:lnSpc>
                <a:spcPct val="100000"/>
              </a:lnSpc>
              <a:spcBef>
                <a:spcPts val="0"/>
              </a:spcBef>
              <a:spcAft>
                <a:spcPts val="0"/>
              </a:spcAft>
              <a:buClrTx/>
              <a:buSzTx/>
              <a:buFont typeface="Wingdings" pitchFamily="2" charset="2"/>
              <a:buNone/>
              <a:tabLst/>
              <a:defRPr/>
            </a:pPr>
            <a:endParaRPr kumimoji="0" lang="fr-FR" sz="1824" b="0" i="0" u="none" strike="noStrike" kern="1200" cap="none" spc="0" normalizeH="0" baseline="0" noProof="0">
              <a:ln>
                <a:noFill/>
              </a:ln>
              <a:solidFill>
                <a:prstClr val="black"/>
              </a:solidFill>
              <a:effectLst/>
              <a:uLnTx/>
              <a:uFillTx/>
              <a:latin typeface="Montserrat" panose="00000500000000000000" pitchFamily="2" charset="0"/>
              <a:ea typeface="+mn-ea"/>
              <a:cs typeface="Arial" panose="020B0604020202020204" pitchFamily="34" charset="0"/>
            </a:endParaRPr>
          </a:p>
        </p:txBody>
      </p:sp>
      <p:sp>
        <p:nvSpPr>
          <p:cNvPr id="5" name="Chevron 6">
            <a:extLst>
              <a:ext uri="{FF2B5EF4-FFF2-40B4-BE49-F238E27FC236}">
                <a16:creationId xmlns:a16="http://schemas.microsoft.com/office/drawing/2014/main" id="{9BFD8E09-A690-2178-D221-384B30F4D35C}"/>
              </a:ext>
            </a:extLst>
          </p:cNvPr>
          <p:cNvSpPr/>
          <p:nvPr/>
        </p:nvSpPr>
        <p:spPr>
          <a:xfrm>
            <a:off x="2258147" y="2825259"/>
            <a:ext cx="2366207" cy="431650"/>
          </a:xfrm>
          <a:prstGeom prst="homePlate">
            <a:avLst>
              <a:gd name="adj" fmla="val 23602"/>
            </a:avLst>
          </a:prstGeom>
          <a:solidFill>
            <a:srgbClr val="003196"/>
          </a:solidFill>
          <a:ln w="12700" cap="flat" cmpd="sng" algn="ctr">
            <a:solidFill>
              <a:srgbClr val="00319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chemeClr val="bg1"/>
                </a:solidFill>
                <a:effectLst>
                  <a:glow>
                    <a:scrgbClr r="0" g="0" b="0"/>
                  </a:glow>
                </a:effectLst>
                <a:uLnTx/>
                <a:uFillTx/>
                <a:latin typeface="Montserrat" panose="00000500000000000000" pitchFamily="2" charset="0"/>
                <a:ea typeface="+mn-ea"/>
                <a:cs typeface="+mn-cs"/>
              </a:rPr>
              <a:t>Fermée</a:t>
            </a:r>
          </a:p>
        </p:txBody>
      </p:sp>
      <p:sp>
        <p:nvSpPr>
          <p:cNvPr id="11" name="Chevron 7">
            <a:extLst>
              <a:ext uri="{FF2B5EF4-FFF2-40B4-BE49-F238E27FC236}">
                <a16:creationId xmlns:a16="http://schemas.microsoft.com/office/drawing/2014/main" id="{20EEB4F9-9300-7359-8C46-CF6F6C0F3645}"/>
              </a:ext>
            </a:extLst>
          </p:cNvPr>
          <p:cNvSpPr/>
          <p:nvPr/>
        </p:nvSpPr>
        <p:spPr>
          <a:xfrm>
            <a:off x="4636594" y="2825259"/>
            <a:ext cx="2366207" cy="431650"/>
          </a:xfrm>
          <a:prstGeom prst="chevron">
            <a:avLst>
              <a:gd name="adj" fmla="val 20000"/>
            </a:avLst>
          </a:prstGeom>
          <a:solidFill>
            <a:srgbClr val="003196"/>
          </a:solidFill>
          <a:ln w="12700" cap="flat" cmpd="sng" algn="ctr">
            <a:solidFill>
              <a:srgbClr val="00319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chemeClr val="bg1"/>
                </a:solidFill>
                <a:effectLst>
                  <a:glow>
                    <a:scrgbClr r="0" g="0" b="0"/>
                  </a:glow>
                </a:effectLst>
                <a:uLnTx/>
                <a:uFillTx/>
                <a:latin typeface="Montserrat" panose="00000500000000000000" pitchFamily="2" charset="0"/>
                <a:ea typeface="+mn-ea"/>
                <a:cs typeface="+mn-cs"/>
              </a:rPr>
              <a:t>1/3 Ouverte</a:t>
            </a:r>
          </a:p>
        </p:txBody>
      </p:sp>
      <p:sp>
        <p:nvSpPr>
          <p:cNvPr id="14" name="Chevron 8">
            <a:extLst>
              <a:ext uri="{FF2B5EF4-FFF2-40B4-BE49-F238E27FC236}">
                <a16:creationId xmlns:a16="http://schemas.microsoft.com/office/drawing/2014/main" id="{30A7E1A2-8DB1-EC02-6585-CF486FB93E35}"/>
              </a:ext>
            </a:extLst>
          </p:cNvPr>
          <p:cNvSpPr/>
          <p:nvPr/>
        </p:nvSpPr>
        <p:spPr>
          <a:xfrm>
            <a:off x="7015041" y="2825259"/>
            <a:ext cx="2366207" cy="431650"/>
          </a:xfrm>
          <a:prstGeom prst="chevron">
            <a:avLst>
              <a:gd name="adj" fmla="val 20000"/>
            </a:avLst>
          </a:prstGeom>
          <a:solidFill>
            <a:srgbClr val="003196"/>
          </a:solidFill>
          <a:ln w="12700" cap="flat" cmpd="sng" algn="ctr">
            <a:solidFill>
              <a:srgbClr val="00319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a:solidFill>
                  <a:schemeClr val="bg1"/>
                </a:solidFill>
                <a:effectLst>
                  <a:glow>
                    <a:scrgbClr r="0" g="0" b="0"/>
                  </a:glow>
                </a:effectLst>
                <a:latin typeface="Montserrat" panose="00000500000000000000" pitchFamily="2" charset="0"/>
              </a:rPr>
              <a:t>2</a:t>
            </a:r>
            <a:r>
              <a:rPr kumimoji="0" lang="fr-FR" sz="1400" b="1" i="0" u="none" strike="noStrike" kern="1200" cap="none" spc="0" normalizeH="0" baseline="0" noProof="0">
                <a:ln>
                  <a:noFill/>
                </a:ln>
                <a:solidFill>
                  <a:schemeClr val="bg1"/>
                </a:solidFill>
                <a:effectLst>
                  <a:glow>
                    <a:scrgbClr r="0" g="0" b="0"/>
                  </a:glow>
                </a:effectLst>
                <a:uLnTx/>
                <a:uFillTx/>
                <a:latin typeface="Montserrat" panose="00000500000000000000" pitchFamily="2" charset="0"/>
                <a:ea typeface="+mn-ea"/>
                <a:cs typeface="+mn-cs"/>
              </a:rPr>
              <a:t>/3 Validée par le site</a:t>
            </a:r>
          </a:p>
        </p:txBody>
      </p:sp>
      <p:sp>
        <p:nvSpPr>
          <p:cNvPr id="27" name="Chevron 8">
            <a:extLst>
              <a:ext uri="{FF2B5EF4-FFF2-40B4-BE49-F238E27FC236}">
                <a16:creationId xmlns:a16="http://schemas.microsoft.com/office/drawing/2014/main" id="{E801DAEA-668C-2F42-4656-1F243F5B4B1B}"/>
              </a:ext>
            </a:extLst>
          </p:cNvPr>
          <p:cNvSpPr/>
          <p:nvPr/>
        </p:nvSpPr>
        <p:spPr>
          <a:xfrm>
            <a:off x="9393488" y="2825259"/>
            <a:ext cx="2366207" cy="431650"/>
          </a:xfrm>
          <a:prstGeom prst="chevron">
            <a:avLst>
              <a:gd name="adj" fmla="val 20000"/>
            </a:avLst>
          </a:prstGeom>
          <a:solidFill>
            <a:srgbClr val="003196"/>
          </a:solidFill>
          <a:ln w="12700" cap="flat" cmpd="sng" algn="ctr">
            <a:solidFill>
              <a:srgbClr val="003196"/>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chemeClr val="bg1"/>
                </a:solidFill>
                <a:effectLst>
                  <a:glow>
                    <a:scrgbClr r="0" g="0" b="0"/>
                  </a:glow>
                </a:effectLst>
                <a:uLnTx/>
                <a:uFillTx/>
                <a:latin typeface="Montserrat" panose="00000500000000000000" pitchFamily="2" charset="0"/>
                <a:ea typeface="+mn-ea"/>
                <a:cs typeface="+mn-cs"/>
              </a:rPr>
              <a:t>3/3 Validée par Ecominéro</a:t>
            </a:r>
          </a:p>
        </p:txBody>
      </p:sp>
      <p:sp>
        <p:nvSpPr>
          <p:cNvPr id="39" name="object 7">
            <a:extLst>
              <a:ext uri="{FF2B5EF4-FFF2-40B4-BE49-F238E27FC236}">
                <a16:creationId xmlns:a16="http://schemas.microsoft.com/office/drawing/2014/main" id="{F55E0C30-2B3F-590B-CE1C-CE373F79CBE0}"/>
              </a:ext>
            </a:extLst>
          </p:cNvPr>
          <p:cNvSpPr txBox="1">
            <a:spLocks/>
          </p:cNvSpPr>
          <p:nvPr/>
        </p:nvSpPr>
        <p:spPr>
          <a:xfrm>
            <a:off x="809388" y="2419693"/>
            <a:ext cx="10946418" cy="259042"/>
          </a:xfrm>
          <a:prstGeom prst="rect">
            <a:avLst/>
          </a:prstGeom>
        </p:spPr>
        <p:txBody>
          <a:bodyPr vert="horz" wrap="square" lIns="0" tIns="12697" rIns="0" bIns="0" rtlCol="0" anchor="t">
            <a:spAutoFit/>
          </a:bodyPr>
          <a:lstStyle>
            <a:lvl1pPr>
              <a:defRPr sz="2278" b="1" i="0">
                <a:solidFill>
                  <a:srgbClr val="0F3A93"/>
                </a:solidFill>
                <a:latin typeface="Montserrat" panose="00000500000000000000" pitchFamily="2" charset="0"/>
                <a:ea typeface="+mj-ea"/>
                <a:cs typeface="Montserrat" panose="00000500000000000000" pitchFamily="2" charset="0"/>
              </a:defRPr>
            </a:lvl1pPr>
          </a:lstStyle>
          <a:p>
            <a:pPr marL="12065" algn="l" eaLnBrk="1" fontAlgn="auto" hangingPunct="1">
              <a:spcBef>
                <a:spcPts val="100"/>
              </a:spcBef>
              <a:spcAft>
                <a:spcPts val="0"/>
              </a:spcAft>
              <a:buClrTx/>
            </a:pPr>
            <a:r>
              <a:rPr lang="fr-FR" sz="1600" kern="0" spc="-15">
                <a:solidFill>
                  <a:schemeClr val="tx1"/>
                </a:solidFill>
                <a:latin typeface="Montserrat"/>
              </a:rPr>
              <a:t>Processus 1 – Déclaration des déchets reçus par le site</a:t>
            </a:r>
          </a:p>
        </p:txBody>
      </p:sp>
      <p:sp>
        <p:nvSpPr>
          <p:cNvPr id="47" name="Rectangle 46">
            <a:extLst>
              <a:ext uri="{FF2B5EF4-FFF2-40B4-BE49-F238E27FC236}">
                <a16:creationId xmlns:a16="http://schemas.microsoft.com/office/drawing/2014/main" id="{FE855B20-2727-FB1F-A123-B212A8BF81B2}"/>
              </a:ext>
            </a:extLst>
          </p:cNvPr>
          <p:cNvSpPr/>
          <p:nvPr/>
        </p:nvSpPr>
        <p:spPr>
          <a:xfrm>
            <a:off x="2258146" y="3313022"/>
            <a:ext cx="2283319" cy="1162036"/>
          </a:xfrm>
          <a:prstGeom prst="rect">
            <a:avLst/>
          </a:prstGeom>
          <a:noFill/>
          <a:ln w="12700">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a:solidFill>
                  <a:schemeClr val="tx1"/>
                </a:solidFill>
                <a:latin typeface="Montserrat" panose="00000500000000000000" pitchFamily="2" charset="0"/>
              </a:rPr>
              <a:t>La campagne de déclaration est fermée. Aucun import du registre des déchets n’est autorisé</a:t>
            </a:r>
          </a:p>
        </p:txBody>
      </p:sp>
      <p:sp>
        <p:nvSpPr>
          <p:cNvPr id="52" name="Rectangle 51">
            <a:extLst>
              <a:ext uri="{FF2B5EF4-FFF2-40B4-BE49-F238E27FC236}">
                <a16:creationId xmlns:a16="http://schemas.microsoft.com/office/drawing/2014/main" id="{A746F22A-C4A8-8C31-B83E-707EA72EA704}"/>
              </a:ext>
            </a:extLst>
          </p:cNvPr>
          <p:cNvSpPr/>
          <p:nvPr/>
        </p:nvSpPr>
        <p:spPr>
          <a:xfrm>
            <a:off x="4634212" y="3313022"/>
            <a:ext cx="2283319" cy="1162036"/>
          </a:xfrm>
          <a:prstGeom prst="rect">
            <a:avLst/>
          </a:prstGeom>
          <a:noFill/>
          <a:ln w="12700">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a:solidFill>
                  <a:schemeClr val="tx1"/>
                </a:solidFill>
                <a:latin typeface="Montserrat" panose="00000500000000000000" pitchFamily="2" charset="0"/>
              </a:rPr>
              <a:t>Le site peut importer son registre des déchets mais n’a pas encore validé sa déclaration</a:t>
            </a:r>
          </a:p>
        </p:txBody>
      </p:sp>
      <p:sp>
        <p:nvSpPr>
          <p:cNvPr id="54" name="Rectangle 53">
            <a:extLst>
              <a:ext uri="{FF2B5EF4-FFF2-40B4-BE49-F238E27FC236}">
                <a16:creationId xmlns:a16="http://schemas.microsoft.com/office/drawing/2014/main" id="{832A10C1-D248-E0B8-BE2E-B905C5B7353E}"/>
              </a:ext>
            </a:extLst>
          </p:cNvPr>
          <p:cNvSpPr/>
          <p:nvPr/>
        </p:nvSpPr>
        <p:spPr>
          <a:xfrm>
            <a:off x="7010278" y="3313022"/>
            <a:ext cx="2283319" cy="1162036"/>
          </a:xfrm>
          <a:prstGeom prst="rect">
            <a:avLst/>
          </a:prstGeom>
          <a:noFill/>
          <a:ln w="12700">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a:solidFill>
                  <a:schemeClr val="tx1"/>
                </a:solidFill>
                <a:latin typeface="Montserrat" panose="00000500000000000000" pitchFamily="2" charset="0"/>
              </a:rPr>
              <a:t>Le site a validé sa déclaration. Celle-ci doit maintenant être validée par la Direction des Opérations (DOP)</a:t>
            </a:r>
          </a:p>
        </p:txBody>
      </p:sp>
      <p:sp>
        <p:nvSpPr>
          <p:cNvPr id="55" name="Rectangle 54">
            <a:extLst>
              <a:ext uri="{FF2B5EF4-FFF2-40B4-BE49-F238E27FC236}">
                <a16:creationId xmlns:a16="http://schemas.microsoft.com/office/drawing/2014/main" id="{02281FC4-4E99-8A87-276B-A5FA3DCC7478}"/>
              </a:ext>
            </a:extLst>
          </p:cNvPr>
          <p:cNvSpPr/>
          <p:nvPr/>
        </p:nvSpPr>
        <p:spPr>
          <a:xfrm>
            <a:off x="9386344" y="3313022"/>
            <a:ext cx="2283319" cy="1162036"/>
          </a:xfrm>
          <a:prstGeom prst="rect">
            <a:avLst/>
          </a:prstGeom>
          <a:noFill/>
          <a:ln w="12700">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fontAlgn="auto">
              <a:lnSpc>
                <a:spcPct val="100000"/>
              </a:lnSpc>
              <a:spcBef>
                <a:spcPts val="400"/>
              </a:spcBef>
              <a:spcAft>
                <a:spcPts val="400"/>
              </a:spcAft>
              <a:buClrTx/>
              <a:buSzTx/>
              <a:buFontTx/>
              <a:buNone/>
              <a:tabLst/>
              <a:defRPr/>
            </a:pPr>
            <a:r>
              <a:rPr lang="fr-FR" sz="1200">
                <a:solidFill>
                  <a:schemeClr val="tx1"/>
                </a:solidFill>
                <a:latin typeface="Montserrat" panose="00000500000000000000" pitchFamily="2" charset="0"/>
              </a:rPr>
              <a:t>La DOP a validé la déclaration. Le BAF a été envoyé aux gestionnaires par e-mail et est accessible sur Espace Ecominéro</a:t>
            </a:r>
          </a:p>
        </p:txBody>
      </p:sp>
      <p:sp>
        <p:nvSpPr>
          <p:cNvPr id="59" name="Rectangle 58">
            <a:extLst>
              <a:ext uri="{FF2B5EF4-FFF2-40B4-BE49-F238E27FC236}">
                <a16:creationId xmlns:a16="http://schemas.microsoft.com/office/drawing/2014/main" id="{2E0D3705-098D-4AF3-110D-45FCAA06DD4D}"/>
              </a:ext>
            </a:extLst>
          </p:cNvPr>
          <p:cNvSpPr/>
          <p:nvPr/>
        </p:nvSpPr>
        <p:spPr>
          <a:xfrm>
            <a:off x="822416" y="2825259"/>
            <a:ext cx="1342013" cy="431650"/>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bg1"/>
                </a:solidFill>
                <a:latin typeface="Montserrat" panose="00000500000000000000" pitchFamily="2" charset="0"/>
              </a:rPr>
              <a:t>Statut de la déclaration</a:t>
            </a:r>
          </a:p>
        </p:txBody>
      </p:sp>
      <p:sp>
        <p:nvSpPr>
          <p:cNvPr id="61" name="Rectangle 60">
            <a:extLst>
              <a:ext uri="{FF2B5EF4-FFF2-40B4-BE49-F238E27FC236}">
                <a16:creationId xmlns:a16="http://schemas.microsoft.com/office/drawing/2014/main" id="{28C76A75-196F-28FB-FA5A-A25BA6D48A83}"/>
              </a:ext>
            </a:extLst>
          </p:cNvPr>
          <p:cNvSpPr/>
          <p:nvPr/>
        </p:nvSpPr>
        <p:spPr>
          <a:xfrm>
            <a:off x="822416" y="3310717"/>
            <a:ext cx="1342013" cy="1162036"/>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fr-FR" sz="1400" b="1">
                <a:solidFill>
                  <a:schemeClr val="bg1"/>
                </a:solidFill>
                <a:latin typeface="Montserrat" panose="00000500000000000000" pitchFamily="2" charset="0"/>
              </a:rPr>
              <a:t>Description</a:t>
            </a:r>
          </a:p>
        </p:txBody>
      </p:sp>
    </p:spTree>
    <p:extLst>
      <p:ext uri="{BB962C8B-B14F-4D97-AF65-F5344CB8AC3E}">
        <p14:creationId xmlns:p14="http://schemas.microsoft.com/office/powerpoint/2010/main" val="3682551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t 17" hidden="1">
            <a:extLst>
              <a:ext uri="{FF2B5EF4-FFF2-40B4-BE49-F238E27FC236}">
                <a16:creationId xmlns:a16="http://schemas.microsoft.com/office/drawing/2014/main" id="{CE663CF5-1E10-45A7-9B22-8190B0D2CDA1}"/>
              </a:ext>
            </a:extLst>
          </p:cNvPr>
          <p:cNvGraphicFramePr>
            <a:graphicFrameLocks noChangeAspect="1"/>
          </p:cNvGraphicFramePr>
          <p:nvPr>
            <p:custDataLst>
              <p:tags r:id="rId1"/>
            </p:custDataLst>
          </p:nvPr>
        </p:nvGraphicFramePr>
        <p:xfrm>
          <a:off x="5027" y="4524"/>
          <a:ext cx="1811" cy="1811"/>
        </p:xfrm>
        <a:graphic>
          <a:graphicData uri="http://schemas.openxmlformats.org/presentationml/2006/ole">
            <mc:AlternateContent xmlns:mc="http://schemas.openxmlformats.org/markup-compatibility/2006">
              <mc:Choice xmlns:v="urn:schemas-microsoft-com:vml" Requires="v">
                <p:oleObj name="Diapositive think-cell" r:id="rId4" imgW="395" imgH="396" progId="TCLayout.ActiveDocument.1">
                  <p:embed/>
                </p:oleObj>
              </mc:Choice>
              <mc:Fallback>
                <p:oleObj name="Diapositive think-cell" r:id="rId4" imgW="395" imgH="396" progId="TCLayout.ActiveDocument.1">
                  <p:embed/>
                  <p:pic>
                    <p:nvPicPr>
                      <p:cNvPr id="18" name="Objet 17" hidden="1">
                        <a:extLst>
                          <a:ext uri="{FF2B5EF4-FFF2-40B4-BE49-F238E27FC236}">
                            <a16:creationId xmlns:a16="http://schemas.microsoft.com/office/drawing/2014/main" id="{CE663CF5-1E10-45A7-9B22-8190B0D2CDA1}"/>
                          </a:ext>
                        </a:extLst>
                      </p:cNvPr>
                      <p:cNvPicPr/>
                      <p:nvPr/>
                    </p:nvPicPr>
                    <p:blipFill>
                      <a:blip r:embed="rId5"/>
                      <a:stretch>
                        <a:fillRect/>
                      </a:stretch>
                    </p:blipFill>
                    <p:spPr>
                      <a:xfrm>
                        <a:off x="5027" y="4524"/>
                        <a:ext cx="1811" cy="1811"/>
                      </a:xfrm>
                      <a:prstGeom prst="rect">
                        <a:avLst/>
                      </a:prstGeom>
                    </p:spPr>
                  </p:pic>
                </p:oleObj>
              </mc:Fallback>
            </mc:AlternateContent>
          </a:graphicData>
        </a:graphic>
      </p:graphicFrame>
      <p:sp>
        <p:nvSpPr>
          <p:cNvPr id="12" name="object 3">
            <a:extLst>
              <a:ext uri="{FF2B5EF4-FFF2-40B4-BE49-F238E27FC236}">
                <a16:creationId xmlns:a16="http://schemas.microsoft.com/office/drawing/2014/main" id="{47522FBB-9DA7-471A-B53D-4BCA56C8A02F}"/>
              </a:ext>
            </a:extLst>
          </p:cNvPr>
          <p:cNvSpPr txBox="1">
            <a:spLocks noGrp="1"/>
          </p:cNvSpPr>
          <p:nvPr>
            <p:ph type="title"/>
          </p:nvPr>
        </p:nvSpPr>
        <p:spPr>
          <a:xfrm>
            <a:off x="1067173" y="574577"/>
            <a:ext cx="10671734" cy="330281"/>
          </a:xfrm>
          <a:prstGeom prst="rect">
            <a:avLst/>
          </a:prstGeom>
        </p:spPr>
        <p:txBody>
          <a:bodyPr vert="horz" wrap="square" lIns="0" tIns="14476" rIns="0" bIns="0" rtlCol="0" anchor="ctr">
            <a:spAutoFit/>
          </a:bodyPr>
          <a:lstStyle/>
          <a:p>
            <a:pPr marL="14476">
              <a:spcBef>
                <a:spcPts val="114"/>
              </a:spcBef>
            </a:pPr>
            <a:r>
              <a:rPr lang="fr-FR" spc="57">
                <a:latin typeface="Montserrat" panose="00000500000000000000" pitchFamily="2" charset="0"/>
              </a:rPr>
              <a:t>Sommaire</a:t>
            </a:r>
          </a:p>
        </p:txBody>
      </p:sp>
      <p:sp>
        <p:nvSpPr>
          <p:cNvPr id="16" name="object 16"/>
          <p:cNvSpPr/>
          <p:nvPr/>
        </p:nvSpPr>
        <p:spPr>
          <a:xfrm>
            <a:off x="820906" y="536031"/>
            <a:ext cx="136038" cy="410286"/>
          </a:xfrm>
          <a:custGeom>
            <a:avLst/>
            <a:gdLst/>
            <a:ahLst/>
            <a:cxnLst/>
            <a:rect l="l" t="t" r="r" b="b"/>
            <a:pathLst>
              <a:path w="119380" h="360044">
                <a:moveTo>
                  <a:pt x="18204" y="0"/>
                </a:moveTo>
                <a:lnTo>
                  <a:pt x="9377" y="2195"/>
                </a:lnTo>
                <a:lnTo>
                  <a:pt x="2998" y="8016"/>
                </a:lnTo>
                <a:lnTo>
                  <a:pt x="16" y="16091"/>
                </a:lnTo>
                <a:lnTo>
                  <a:pt x="1376" y="25044"/>
                </a:lnTo>
                <a:lnTo>
                  <a:pt x="14982" y="61562"/>
                </a:lnTo>
                <a:lnTo>
                  <a:pt x="24954" y="99693"/>
                </a:lnTo>
                <a:lnTo>
                  <a:pt x="31087" y="139231"/>
                </a:lnTo>
                <a:lnTo>
                  <a:pt x="33177" y="179971"/>
                </a:lnTo>
                <a:lnTo>
                  <a:pt x="31085" y="220722"/>
                </a:lnTo>
                <a:lnTo>
                  <a:pt x="24947" y="260273"/>
                </a:lnTo>
                <a:lnTo>
                  <a:pt x="14971" y="298415"/>
                </a:lnTo>
                <a:lnTo>
                  <a:pt x="1363" y="334937"/>
                </a:lnTo>
                <a:lnTo>
                  <a:pt x="0" y="343870"/>
                </a:lnTo>
                <a:lnTo>
                  <a:pt x="2959" y="351932"/>
                </a:lnTo>
                <a:lnTo>
                  <a:pt x="9302" y="357761"/>
                </a:lnTo>
                <a:lnTo>
                  <a:pt x="18089" y="359994"/>
                </a:lnTo>
                <a:lnTo>
                  <a:pt x="79748" y="359867"/>
                </a:lnTo>
                <a:lnTo>
                  <a:pt x="102118" y="308205"/>
                </a:lnTo>
                <a:lnTo>
                  <a:pt x="111583" y="266680"/>
                </a:lnTo>
                <a:lnTo>
                  <a:pt x="117387" y="223879"/>
                </a:lnTo>
                <a:lnTo>
                  <a:pt x="119359" y="179971"/>
                </a:lnTo>
                <a:lnTo>
                  <a:pt x="117369" y="136144"/>
                </a:lnTo>
                <a:lnTo>
                  <a:pt x="111518" y="93416"/>
                </a:lnTo>
                <a:lnTo>
                  <a:pt x="101984" y="51957"/>
                </a:lnTo>
                <a:lnTo>
                  <a:pt x="88943" y="11938"/>
                </a:lnTo>
                <a:lnTo>
                  <a:pt x="79595" y="431"/>
                </a:lnTo>
                <a:lnTo>
                  <a:pt x="18204" y="0"/>
                </a:lnTo>
                <a:close/>
              </a:path>
            </a:pathLst>
          </a:custGeom>
          <a:solidFill>
            <a:srgbClr val="47BC54"/>
          </a:solidFill>
        </p:spPr>
        <p:txBody>
          <a:bodyPr wrap="square" lIns="0" tIns="0" rIns="0" bIns="0" rtlCol="0"/>
          <a:lstStyle/>
          <a:p>
            <a:pPr defTabSz="1041993">
              <a:defRPr/>
            </a:pPr>
            <a:endParaRPr lang="fr-FR" sz="2051">
              <a:solidFill>
                <a:prstClr val="black"/>
              </a:solidFill>
              <a:latin typeface="Montserrat" panose="00000500000000000000" pitchFamily="2" charset="0"/>
            </a:endParaRPr>
          </a:p>
        </p:txBody>
      </p:sp>
      <p:sp>
        <p:nvSpPr>
          <p:cNvPr id="15" name="object 5">
            <a:extLst>
              <a:ext uri="{FF2B5EF4-FFF2-40B4-BE49-F238E27FC236}">
                <a16:creationId xmlns:a16="http://schemas.microsoft.com/office/drawing/2014/main" id="{0BAB2C8F-7F58-4E22-9123-9315ED8EC8A5}"/>
              </a:ext>
            </a:extLst>
          </p:cNvPr>
          <p:cNvSpPr txBox="1"/>
          <p:nvPr/>
        </p:nvSpPr>
        <p:spPr>
          <a:xfrm>
            <a:off x="2397599" y="2559919"/>
            <a:ext cx="9412309" cy="1768940"/>
          </a:xfrm>
          <a:prstGeom prst="rect">
            <a:avLst/>
          </a:prstGeom>
        </p:spPr>
        <p:txBody>
          <a:bodyPr vert="horz" wrap="square" lIns="0" tIns="14472" rIns="0" bIns="0" rtlCol="0" anchor="t">
            <a:spAutoFit/>
          </a:bodyPr>
          <a:lstStyle/>
          <a:p>
            <a:pPr marL="0" lvl="5" defTabSz="913499">
              <a:buClr>
                <a:srgbClr val="C1B5B9"/>
              </a:buClr>
              <a:buSzPct val="77000"/>
              <a:defRPr/>
            </a:pPr>
            <a:r>
              <a:rPr lang="fr-FR" sz="1600" b="1" kern="0">
                <a:solidFill>
                  <a:srgbClr val="003196"/>
                </a:solidFill>
                <a:latin typeface="Montserrat"/>
                <a:cs typeface="Arial"/>
              </a:rPr>
              <a:t>Déclaration du registre des déchets</a:t>
            </a:r>
          </a:p>
          <a:p>
            <a:pPr marL="0" lvl="5" defTabSz="913499">
              <a:buClr>
                <a:srgbClr val="C1B5B9"/>
              </a:buClr>
              <a:buSzPct val="77000"/>
              <a:defRPr/>
            </a:pPr>
            <a:endParaRPr lang="fr-FR" sz="1600" b="1" kern="0">
              <a:solidFill>
                <a:srgbClr val="003196"/>
              </a:solidFill>
              <a:latin typeface="Montserrat" panose="00000500000000000000" pitchFamily="2" charset="0"/>
              <a:cs typeface="Arial" panose="020B0604020202020204" pitchFamily="34" charset="0"/>
            </a:endParaRPr>
          </a:p>
          <a:p>
            <a:pPr marL="0" lvl="5" defTabSz="913499">
              <a:buClr>
                <a:srgbClr val="C1B5B9"/>
              </a:buClr>
              <a:buSzPct val="77000"/>
              <a:defRPr/>
            </a:pPr>
            <a:endParaRPr lang="fr-FR" sz="1600" b="1" kern="0">
              <a:solidFill>
                <a:srgbClr val="003196"/>
              </a:solidFill>
              <a:latin typeface="Montserrat" panose="00000500000000000000" pitchFamily="2" charset="0"/>
              <a:cs typeface="Arial" panose="020B0604020202020204" pitchFamily="34" charset="0"/>
            </a:endParaRPr>
          </a:p>
          <a:p>
            <a:pPr marL="0" lvl="5" defTabSz="913499">
              <a:buClr>
                <a:srgbClr val="C1B5B9"/>
              </a:buClr>
              <a:buSzPct val="77000"/>
              <a:defRPr/>
            </a:pPr>
            <a:r>
              <a:rPr lang="fr-FR" sz="1600" b="1" kern="0">
                <a:solidFill>
                  <a:srgbClr val="003196"/>
                </a:solidFill>
                <a:latin typeface="Montserrat"/>
                <a:ea typeface="+mn-lt"/>
                <a:cs typeface="Calibri"/>
              </a:rPr>
              <a:t>Annexes</a:t>
            </a:r>
            <a:endParaRPr lang="fr-FR" sz="1600" b="1" kern="0">
              <a:solidFill>
                <a:srgbClr val="003196"/>
              </a:solidFill>
              <a:latin typeface="Montserrat"/>
              <a:ea typeface="+mn-lt"/>
              <a:cs typeface="+mn-lt"/>
            </a:endParaRPr>
          </a:p>
          <a:p>
            <a:pPr marL="0" lvl="5" defTabSz="913499">
              <a:buClr>
                <a:srgbClr val="C1B5B9"/>
              </a:buClr>
              <a:buSzPct val="77000"/>
              <a:defRPr/>
            </a:pPr>
            <a:endParaRPr lang="fr-FR" sz="1600" b="1" kern="0">
              <a:solidFill>
                <a:srgbClr val="003196"/>
              </a:solidFill>
              <a:latin typeface="Montserrat" panose="00000500000000000000" pitchFamily="2" charset="0"/>
              <a:cs typeface="Arial" panose="020B0604020202020204" pitchFamily="34" charset="0"/>
            </a:endParaRPr>
          </a:p>
          <a:p>
            <a:pPr marL="0" lvl="5" defTabSz="913499">
              <a:buClr>
                <a:srgbClr val="C1B5B9"/>
              </a:buClr>
              <a:buSzPct val="77000"/>
              <a:defRPr/>
            </a:pPr>
            <a:endParaRPr lang="fr-FR" sz="1600" b="1" kern="0">
              <a:solidFill>
                <a:srgbClr val="003196"/>
              </a:solidFill>
              <a:latin typeface="Montserrat" panose="00000500000000000000" pitchFamily="2" charset="0"/>
              <a:cs typeface="Arial" panose="020B0604020202020204" pitchFamily="34" charset="0"/>
            </a:endParaRPr>
          </a:p>
          <a:p>
            <a:pPr marL="0" lvl="5" defTabSz="913499">
              <a:buClr>
                <a:srgbClr val="C1B5B9"/>
              </a:buClr>
              <a:buSzPct val="77000"/>
              <a:defRPr/>
            </a:pPr>
            <a:endParaRPr lang="fr-FR" sz="1600" b="1" kern="0">
              <a:solidFill>
                <a:srgbClr val="003196"/>
              </a:solidFill>
              <a:latin typeface="Montserrat" panose="00000500000000000000" pitchFamily="2" charset="0"/>
              <a:cs typeface="Arial" panose="020B0604020202020204" pitchFamily="34" charset="0"/>
            </a:endParaRPr>
          </a:p>
        </p:txBody>
      </p:sp>
      <p:sp>
        <p:nvSpPr>
          <p:cNvPr id="19" name="object 9">
            <a:extLst>
              <a:ext uri="{FF2B5EF4-FFF2-40B4-BE49-F238E27FC236}">
                <a16:creationId xmlns:a16="http://schemas.microsoft.com/office/drawing/2014/main" id="{408E9235-F37A-4FB0-93AE-EA39D73EE64B}"/>
              </a:ext>
            </a:extLst>
          </p:cNvPr>
          <p:cNvSpPr txBox="1"/>
          <p:nvPr/>
        </p:nvSpPr>
        <p:spPr>
          <a:xfrm>
            <a:off x="1407022" y="2257673"/>
            <a:ext cx="954957" cy="2407256"/>
          </a:xfrm>
          <a:prstGeom prst="rect">
            <a:avLst/>
          </a:prstGeom>
        </p:spPr>
        <p:txBody>
          <a:bodyPr vert="horz" wrap="square" lIns="0" tIns="14472" rIns="0" bIns="0" rtlCol="0" anchor="t">
            <a:spAutoFit/>
          </a:bodyPr>
          <a:lstStyle/>
          <a:p>
            <a:pPr marL="13970" defTabSz="1041993">
              <a:spcBef>
                <a:spcPts val="114"/>
              </a:spcBef>
              <a:defRPr/>
            </a:pPr>
            <a:r>
              <a:rPr lang="fr-FR" sz="5100" b="1" spc="-222">
                <a:solidFill>
                  <a:srgbClr val="DFE1E4"/>
                </a:solidFill>
                <a:latin typeface="Montserrat"/>
                <a:cs typeface="Yorkten Slab Norm"/>
              </a:rPr>
              <a:t>01</a:t>
            </a:r>
            <a:endParaRPr lang="fr-FR" sz="5100">
              <a:latin typeface="Montserrat"/>
            </a:endParaRPr>
          </a:p>
          <a:p>
            <a:pPr marL="13970" defTabSz="1041993">
              <a:spcBef>
                <a:spcPts val="114"/>
              </a:spcBef>
              <a:defRPr/>
            </a:pPr>
            <a:r>
              <a:rPr lang="fr-FR" sz="5100" b="1" spc="-222">
                <a:solidFill>
                  <a:srgbClr val="DFE1E4"/>
                </a:solidFill>
                <a:latin typeface="Montserrat"/>
                <a:cs typeface="Yorkten Slab Norm"/>
              </a:rPr>
              <a:t>02</a:t>
            </a:r>
          </a:p>
          <a:p>
            <a:pPr marL="13970" defTabSz="1041993">
              <a:spcBef>
                <a:spcPts val="114"/>
              </a:spcBef>
              <a:defRPr/>
            </a:pPr>
            <a:endParaRPr lang="fr-FR" sz="5100" b="1" spc="-222">
              <a:solidFill>
                <a:srgbClr val="DFE1E4"/>
              </a:solidFill>
              <a:latin typeface="Montserrat" panose="00000500000000000000" pitchFamily="2" charset="0"/>
              <a:cs typeface="Yorkten Slab Norm"/>
            </a:endParaRPr>
          </a:p>
        </p:txBody>
      </p:sp>
      <p:sp>
        <p:nvSpPr>
          <p:cNvPr id="9" name="object 5">
            <a:extLst>
              <a:ext uri="{FF2B5EF4-FFF2-40B4-BE49-F238E27FC236}">
                <a16:creationId xmlns:a16="http://schemas.microsoft.com/office/drawing/2014/main" id="{BDA55993-7DB9-4361-B10B-BF20DCB301A0}"/>
              </a:ext>
            </a:extLst>
          </p:cNvPr>
          <p:cNvSpPr/>
          <p:nvPr/>
        </p:nvSpPr>
        <p:spPr>
          <a:xfrm>
            <a:off x="1610" y="1813"/>
            <a:ext cx="410394" cy="6852933"/>
          </a:xfrm>
          <a:custGeom>
            <a:avLst/>
            <a:gdLst/>
            <a:ahLst/>
            <a:cxnLst/>
            <a:rect l="l" t="t" r="r" b="b"/>
            <a:pathLst>
              <a:path w="360045" h="6012180">
                <a:moveTo>
                  <a:pt x="35697" y="0"/>
                </a:moveTo>
                <a:lnTo>
                  <a:pt x="0" y="0"/>
                </a:lnTo>
                <a:lnTo>
                  <a:pt x="0" y="6012002"/>
                </a:lnTo>
                <a:lnTo>
                  <a:pt x="35714" y="6012002"/>
                </a:lnTo>
                <a:lnTo>
                  <a:pt x="50996" y="5977240"/>
                </a:lnTo>
                <a:lnTo>
                  <a:pt x="66671" y="5920518"/>
                </a:lnTo>
                <a:lnTo>
                  <a:pt x="76342" y="5873537"/>
                </a:lnTo>
                <a:lnTo>
                  <a:pt x="85864" y="5826425"/>
                </a:lnTo>
                <a:lnTo>
                  <a:pt x="95235" y="5779183"/>
                </a:lnTo>
                <a:lnTo>
                  <a:pt x="104456" y="5731811"/>
                </a:lnTo>
                <a:lnTo>
                  <a:pt x="113525" y="5684312"/>
                </a:lnTo>
                <a:lnTo>
                  <a:pt x="122442" y="5636685"/>
                </a:lnTo>
                <a:lnTo>
                  <a:pt x="131207" y="5588931"/>
                </a:lnTo>
                <a:lnTo>
                  <a:pt x="139818" y="5541052"/>
                </a:lnTo>
                <a:lnTo>
                  <a:pt x="148274" y="5493048"/>
                </a:lnTo>
                <a:lnTo>
                  <a:pt x="156576" y="5444920"/>
                </a:lnTo>
                <a:lnTo>
                  <a:pt x="164723" y="5396669"/>
                </a:lnTo>
                <a:lnTo>
                  <a:pt x="172713" y="5348296"/>
                </a:lnTo>
                <a:lnTo>
                  <a:pt x="180547" y="5299801"/>
                </a:lnTo>
                <a:lnTo>
                  <a:pt x="188223" y="5251186"/>
                </a:lnTo>
                <a:lnTo>
                  <a:pt x="195741" y="5202452"/>
                </a:lnTo>
                <a:lnTo>
                  <a:pt x="203101" y="5153598"/>
                </a:lnTo>
                <a:lnTo>
                  <a:pt x="210301" y="5104627"/>
                </a:lnTo>
                <a:lnTo>
                  <a:pt x="217341" y="5055539"/>
                </a:lnTo>
                <a:lnTo>
                  <a:pt x="224220" y="5006335"/>
                </a:lnTo>
                <a:lnTo>
                  <a:pt x="230938" y="4957015"/>
                </a:lnTo>
                <a:lnTo>
                  <a:pt x="237493" y="4907581"/>
                </a:lnTo>
                <a:lnTo>
                  <a:pt x="243886" y="4858033"/>
                </a:lnTo>
                <a:lnTo>
                  <a:pt x="250116" y="4808373"/>
                </a:lnTo>
                <a:lnTo>
                  <a:pt x="256181" y="4758601"/>
                </a:lnTo>
                <a:lnTo>
                  <a:pt x="262082" y="4708718"/>
                </a:lnTo>
                <a:lnTo>
                  <a:pt x="267818" y="4658725"/>
                </a:lnTo>
                <a:lnTo>
                  <a:pt x="273387" y="4608623"/>
                </a:lnTo>
                <a:lnTo>
                  <a:pt x="278790" y="4558412"/>
                </a:lnTo>
                <a:lnTo>
                  <a:pt x="284025" y="4508094"/>
                </a:lnTo>
                <a:lnTo>
                  <a:pt x="289092" y="4457669"/>
                </a:lnTo>
                <a:lnTo>
                  <a:pt x="293991" y="4407139"/>
                </a:lnTo>
                <a:lnTo>
                  <a:pt x="298720" y="4356504"/>
                </a:lnTo>
                <a:lnTo>
                  <a:pt x="303279" y="4305765"/>
                </a:lnTo>
                <a:lnTo>
                  <a:pt x="307668" y="4254922"/>
                </a:lnTo>
                <a:lnTo>
                  <a:pt x="311885" y="4203978"/>
                </a:lnTo>
                <a:lnTo>
                  <a:pt x="315930" y="4152932"/>
                </a:lnTo>
                <a:lnTo>
                  <a:pt x="319802" y="4101785"/>
                </a:lnTo>
                <a:lnTo>
                  <a:pt x="323502" y="4050539"/>
                </a:lnTo>
                <a:lnTo>
                  <a:pt x="327027" y="3999194"/>
                </a:lnTo>
                <a:lnTo>
                  <a:pt x="330377" y="3947751"/>
                </a:lnTo>
                <a:lnTo>
                  <a:pt x="333553" y="3896211"/>
                </a:lnTo>
                <a:lnTo>
                  <a:pt x="336552" y="3844575"/>
                </a:lnTo>
                <a:lnTo>
                  <a:pt x="339374" y="3792843"/>
                </a:lnTo>
                <a:lnTo>
                  <a:pt x="342020" y="3741017"/>
                </a:lnTo>
                <a:lnTo>
                  <a:pt x="344487" y="3689098"/>
                </a:lnTo>
                <a:lnTo>
                  <a:pt x="346776" y="3637085"/>
                </a:lnTo>
                <a:lnTo>
                  <a:pt x="348885" y="3584981"/>
                </a:lnTo>
                <a:lnTo>
                  <a:pt x="350815" y="3532786"/>
                </a:lnTo>
                <a:lnTo>
                  <a:pt x="352563" y="3480501"/>
                </a:lnTo>
                <a:lnTo>
                  <a:pt x="354131" y="3428126"/>
                </a:lnTo>
                <a:lnTo>
                  <a:pt x="355517" y="3375663"/>
                </a:lnTo>
                <a:lnTo>
                  <a:pt x="356720" y="3323113"/>
                </a:lnTo>
                <a:lnTo>
                  <a:pt x="357739" y="3270476"/>
                </a:lnTo>
                <a:lnTo>
                  <a:pt x="358575" y="3217753"/>
                </a:lnTo>
                <a:lnTo>
                  <a:pt x="359226" y="3164945"/>
                </a:lnTo>
                <a:lnTo>
                  <a:pt x="359692" y="3112053"/>
                </a:lnTo>
                <a:lnTo>
                  <a:pt x="359973" y="3059078"/>
                </a:lnTo>
                <a:lnTo>
                  <a:pt x="359973" y="2952965"/>
                </a:lnTo>
                <a:lnTo>
                  <a:pt x="359692" y="2899990"/>
                </a:lnTo>
                <a:lnTo>
                  <a:pt x="359226" y="2847099"/>
                </a:lnTo>
                <a:lnTo>
                  <a:pt x="358575" y="2794292"/>
                </a:lnTo>
                <a:lnTo>
                  <a:pt x="357739" y="2741570"/>
                </a:lnTo>
                <a:lnTo>
                  <a:pt x="356720" y="2688933"/>
                </a:lnTo>
                <a:lnTo>
                  <a:pt x="355517" y="2636383"/>
                </a:lnTo>
                <a:lnTo>
                  <a:pt x="354131" y="2583920"/>
                </a:lnTo>
                <a:lnTo>
                  <a:pt x="352563" y="2531546"/>
                </a:lnTo>
                <a:lnTo>
                  <a:pt x="350815" y="2479261"/>
                </a:lnTo>
                <a:lnTo>
                  <a:pt x="348885" y="2427065"/>
                </a:lnTo>
                <a:lnTo>
                  <a:pt x="346776" y="2374961"/>
                </a:lnTo>
                <a:lnTo>
                  <a:pt x="344487" y="2322948"/>
                </a:lnTo>
                <a:lnTo>
                  <a:pt x="342020" y="2271028"/>
                </a:lnTo>
                <a:lnTo>
                  <a:pt x="339374" y="2219202"/>
                </a:lnTo>
                <a:lnTo>
                  <a:pt x="336552" y="2167470"/>
                </a:lnTo>
                <a:lnTo>
                  <a:pt x="333553" y="2115833"/>
                </a:lnTo>
                <a:lnTo>
                  <a:pt x="330377" y="2064292"/>
                </a:lnTo>
                <a:lnTo>
                  <a:pt x="327027" y="2012849"/>
                </a:lnTo>
                <a:lnTo>
                  <a:pt x="323502" y="1961503"/>
                </a:lnTo>
                <a:lnTo>
                  <a:pt x="319802" y="1910256"/>
                </a:lnTo>
                <a:lnTo>
                  <a:pt x="315930" y="1859109"/>
                </a:lnTo>
                <a:lnTo>
                  <a:pt x="311885" y="1808062"/>
                </a:lnTo>
                <a:lnTo>
                  <a:pt x="307668" y="1757116"/>
                </a:lnTo>
                <a:lnTo>
                  <a:pt x="303279" y="1706273"/>
                </a:lnTo>
                <a:lnTo>
                  <a:pt x="298720" y="1655533"/>
                </a:lnTo>
                <a:lnTo>
                  <a:pt x="293991" y="1604897"/>
                </a:lnTo>
                <a:lnTo>
                  <a:pt x="289092" y="1554366"/>
                </a:lnTo>
                <a:lnTo>
                  <a:pt x="284025" y="1503941"/>
                </a:lnTo>
                <a:lnTo>
                  <a:pt x="278790" y="1453622"/>
                </a:lnTo>
                <a:lnTo>
                  <a:pt x="273387" y="1403411"/>
                </a:lnTo>
                <a:lnTo>
                  <a:pt x="267818" y="1353308"/>
                </a:lnTo>
                <a:lnTo>
                  <a:pt x="262082" y="1303315"/>
                </a:lnTo>
                <a:lnTo>
                  <a:pt x="256181" y="1253431"/>
                </a:lnTo>
                <a:lnTo>
                  <a:pt x="250116" y="1203659"/>
                </a:lnTo>
                <a:lnTo>
                  <a:pt x="243886" y="1153999"/>
                </a:lnTo>
                <a:lnTo>
                  <a:pt x="237493" y="1104451"/>
                </a:lnTo>
                <a:lnTo>
                  <a:pt x="230938" y="1055017"/>
                </a:lnTo>
                <a:lnTo>
                  <a:pt x="224220" y="1005697"/>
                </a:lnTo>
                <a:lnTo>
                  <a:pt x="217341" y="956493"/>
                </a:lnTo>
                <a:lnTo>
                  <a:pt x="210301" y="907405"/>
                </a:lnTo>
                <a:lnTo>
                  <a:pt x="203101" y="858435"/>
                </a:lnTo>
                <a:lnTo>
                  <a:pt x="195741" y="809582"/>
                </a:lnTo>
                <a:lnTo>
                  <a:pt x="188223" y="760848"/>
                </a:lnTo>
                <a:lnTo>
                  <a:pt x="180547" y="712234"/>
                </a:lnTo>
                <a:lnTo>
                  <a:pt x="172713" y="663741"/>
                </a:lnTo>
                <a:lnTo>
                  <a:pt x="164723" y="615369"/>
                </a:lnTo>
                <a:lnTo>
                  <a:pt x="156576" y="567119"/>
                </a:lnTo>
                <a:lnTo>
                  <a:pt x="148274" y="518993"/>
                </a:lnTo>
                <a:lnTo>
                  <a:pt x="139818" y="470991"/>
                </a:lnTo>
                <a:lnTo>
                  <a:pt x="131207" y="423114"/>
                </a:lnTo>
                <a:lnTo>
                  <a:pt x="122442" y="375363"/>
                </a:lnTo>
                <a:lnTo>
                  <a:pt x="113525" y="327738"/>
                </a:lnTo>
                <a:lnTo>
                  <a:pt x="104456" y="280242"/>
                </a:lnTo>
                <a:lnTo>
                  <a:pt x="95235" y="232873"/>
                </a:lnTo>
                <a:lnTo>
                  <a:pt x="85864" y="185635"/>
                </a:lnTo>
                <a:lnTo>
                  <a:pt x="76342" y="138526"/>
                </a:lnTo>
                <a:lnTo>
                  <a:pt x="66671" y="91548"/>
                </a:lnTo>
                <a:lnTo>
                  <a:pt x="50996" y="34813"/>
                </a:lnTo>
                <a:lnTo>
                  <a:pt x="35697" y="0"/>
                </a:lnTo>
                <a:close/>
              </a:path>
            </a:pathLst>
          </a:custGeom>
          <a:solidFill>
            <a:srgbClr val="0F3A93"/>
          </a:solidFill>
        </p:spPr>
        <p:txBody>
          <a:bodyPr wrap="square" lIns="0" tIns="0" rIns="0" bIns="0" rtlCol="0"/>
          <a:lstStyle/>
          <a:p>
            <a:pPr defTabSz="1042250">
              <a:defRPr/>
            </a:pPr>
            <a:endParaRPr lang="fr-FR" sz="2051">
              <a:solidFill>
                <a:prstClr val="black"/>
              </a:solidFill>
              <a:latin typeface="Calibri"/>
            </a:endParaRPr>
          </a:p>
        </p:txBody>
      </p:sp>
      <p:sp>
        <p:nvSpPr>
          <p:cNvPr id="3" name="Espace réservé du numéro de diapositive 2">
            <a:extLst>
              <a:ext uri="{FF2B5EF4-FFF2-40B4-BE49-F238E27FC236}">
                <a16:creationId xmlns:a16="http://schemas.microsoft.com/office/drawing/2014/main" id="{7B55E97E-B8A8-F35F-0011-520EB42E81C5}"/>
              </a:ext>
            </a:extLst>
          </p:cNvPr>
          <p:cNvSpPr>
            <a:spLocks noGrp="1"/>
          </p:cNvSpPr>
          <p:nvPr>
            <p:ph type="sldNum" sz="quarter" idx="7"/>
          </p:nvPr>
        </p:nvSpPr>
        <p:spPr>
          <a:xfrm>
            <a:off x="11582400" y="6518340"/>
            <a:ext cx="404490" cy="175501"/>
          </a:xfrm>
          <a:prstGeom prst="rect">
            <a:avLst/>
          </a:prstGeom>
        </p:spPr>
        <p:txBody>
          <a:bodyPr wrap="square" lIns="0" tIns="0" rIns="0" bIns="0">
            <a:spAutoFit/>
          </a:bodyPr>
          <a:lstStyle>
            <a:defPPr>
              <a:defRPr lang="fr-FR"/>
            </a:defPPr>
            <a:lvl1pPr marL="0" algn="r" defTabSz="1042552" rtl="0" eaLnBrk="1" latinLnBrk="0" hangingPunct="1">
              <a:defRPr sz="1140" kern="1200">
                <a:solidFill>
                  <a:schemeClr val="tx1">
                    <a:tint val="75000"/>
                  </a:schemeClr>
                </a:solidFill>
                <a:latin typeface="Montserrat" panose="00000500000000000000" pitchFamily="2" charset="0"/>
                <a:ea typeface="+mn-ea"/>
                <a:cs typeface="+mn-cs"/>
              </a:defRPr>
            </a:lvl1pPr>
            <a:lvl2pPr marL="521275" algn="l" defTabSz="1042552" rtl="0" eaLnBrk="1" latinLnBrk="0" hangingPunct="1">
              <a:defRPr sz="2052" kern="1200">
                <a:solidFill>
                  <a:schemeClr val="tx1"/>
                </a:solidFill>
                <a:latin typeface="+mn-lt"/>
                <a:ea typeface="+mn-ea"/>
                <a:cs typeface="+mn-cs"/>
              </a:defRPr>
            </a:lvl2pPr>
            <a:lvl3pPr marL="1042552" algn="l" defTabSz="1042552" rtl="0" eaLnBrk="1" latinLnBrk="0" hangingPunct="1">
              <a:defRPr sz="2052" kern="1200">
                <a:solidFill>
                  <a:schemeClr val="tx1"/>
                </a:solidFill>
                <a:latin typeface="+mn-lt"/>
                <a:ea typeface="+mn-ea"/>
                <a:cs typeface="+mn-cs"/>
              </a:defRPr>
            </a:lvl3pPr>
            <a:lvl4pPr marL="1563829" algn="l" defTabSz="1042552" rtl="0" eaLnBrk="1" latinLnBrk="0" hangingPunct="1">
              <a:defRPr sz="2052" kern="1200">
                <a:solidFill>
                  <a:schemeClr val="tx1"/>
                </a:solidFill>
                <a:latin typeface="+mn-lt"/>
                <a:ea typeface="+mn-ea"/>
                <a:cs typeface="+mn-cs"/>
              </a:defRPr>
            </a:lvl4pPr>
            <a:lvl5pPr marL="2085105" algn="l" defTabSz="1042552" rtl="0" eaLnBrk="1" latinLnBrk="0" hangingPunct="1">
              <a:defRPr sz="2052" kern="1200">
                <a:solidFill>
                  <a:schemeClr val="tx1"/>
                </a:solidFill>
                <a:latin typeface="+mn-lt"/>
                <a:ea typeface="+mn-ea"/>
                <a:cs typeface="+mn-cs"/>
              </a:defRPr>
            </a:lvl5pPr>
            <a:lvl6pPr marL="2606381" algn="l" defTabSz="1042552" rtl="0" eaLnBrk="1" latinLnBrk="0" hangingPunct="1">
              <a:defRPr sz="2052" kern="1200">
                <a:solidFill>
                  <a:schemeClr val="tx1"/>
                </a:solidFill>
                <a:latin typeface="+mn-lt"/>
                <a:ea typeface="+mn-ea"/>
                <a:cs typeface="+mn-cs"/>
              </a:defRPr>
            </a:lvl6pPr>
            <a:lvl7pPr marL="3127658" algn="l" defTabSz="1042552" rtl="0" eaLnBrk="1" latinLnBrk="0" hangingPunct="1">
              <a:defRPr sz="2052" kern="1200">
                <a:solidFill>
                  <a:schemeClr val="tx1"/>
                </a:solidFill>
                <a:latin typeface="+mn-lt"/>
                <a:ea typeface="+mn-ea"/>
                <a:cs typeface="+mn-cs"/>
              </a:defRPr>
            </a:lvl7pPr>
            <a:lvl8pPr marL="3648933" algn="l" defTabSz="1042552" rtl="0" eaLnBrk="1" latinLnBrk="0" hangingPunct="1">
              <a:defRPr sz="2052" kern="1200">
                <a:solidFill>
                  <a:schemeClr val="tx1"/>
                </a:solidFill>
                <a:latin typeface="+mn-lt"/>
                <a:ea typeface="+mn-ea"/>
                <a:cs typeface="+mn-cs"/>
              </a:defRPr>
            </a:lvl8pPr>
            <a:lvl9pPr marL="4170210" algn="l" defTabSz="1042552" rtl="0" eaLnBrk="1" latinLnBrk="0" hangingPunct="1">
              <a:defRPr sz="2052" kern="1200">
                <a:solidFill>
                  <a:schemeClr val="tx1"/>
                </a:solidFill>
                <a:latin typeface="+mn-lt"/>
                <a:ea typeface="+mn-ea"/>
                <a:cs typeface="+mn-cs"/>
              </a:defRPr>
            </a:lvl9pPr>
          </a:lstStyle>
          <a:p>
            <a:pPr defTabSz="1042250">
              <a:defRPr/>
            </a:pPr>
            <a:fld id="{B6F15528-21DE-4FAA-801E-634DDDAF4B2B}" type="slidenum">
              <a:rPr lang="fr-FR" smtClean="0"/>
              <a:pPr defTabSz="1042250">
                <a:defRPr/>
              </a:pPr>
              <a:t>4</a:t>
            </a:fld>
            <a:endParaRPr lang="fr-FR" sz="1026">
              <a:solidFill>
                <a:prstClr val="black">
                  <a:tint val="75000"/>
                </a:prst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6A25974-3DBD-40FD-BE35-BC8328508D40}"/>
              </a:ext>
            </a:extLst>
          </p:cNvPr>
          <p:cNvGraphicFramePr>
            <a:graphicFrameLocks noChangeAspect="1"/>
          </p:cNvGraphicFramePr>
          <p:nvPr>
            <p:custDataLst>
              <p:tags r:id="rId1"/>
            </p:custDataLst>
          </p:nvPr>
        </p:nvGraphicFramePr>
        <p:xfrm>
          <a:off x="3419" y="3619"/>
          <a:ext cx="1811" cy="1811"/>
        </p:xfrm>
        <a:graphic>
          <a:graphicData uri="http://schemas.openxmlformats.org/presentationml/2006/ole">
            <mc:AlternateContent xmlns:mc="http://schemas.openxmlformats.org/markup-compatibility/2006">
              <mc:Choice xmlns:v="urn:schemas-microsoft-com:vml" Requires="v">
                <p:oleObj name="Diapositive think-cell" r:id="rId4" imgW="395" imgH="396" progId="TCLayout.ActiveDocument.1">
                  <p:embed/>
                </p:oleObj>
              </mc:Choice>
              <mc:Fallback>
                <p:oleObj name="Diapositive think-cell" r:id="rId4" imgW="395" imgH="396" progId="TCLayout.ActiveDocument.1">
                  <p:embed/>
                  <p:pic>
                    <p:nvPicPr>
                      <p:cNvPr id="7" name="Objet 6" hidden="1">
                        <a:extLst>
                          <a:ext uri="{FF2B5EF4-FFF2-40B4-BE49-F238E27FC236}">
                            <a16:creationId xmlns:a16="http://schemas.microsoft.com/office/drawing/2014/main" id="{96A25974-3DBD-40FD-BE35-BC8328508D40}"/>
                          </a:ext>
                        </a:extLst>
                      </p:cNvPr>
                      <p:cNvPicPr/>
                      <p:nvPr/>
                    </p:nvPicPr>
                    <p:blipFill>
                      <a:blip r:embed="rId5"/>
                      <a:stretch>
                        <a:fillRect/>
                      </a:stretch>
                    </p:blipFill>
                    <p:spPr>
                      <a:xfrm>
                        <a:off x="3419" y="3619"/>
                        <a:ext cx="1811" cy="1811"/>
                      </a:xfrm>
                      <a:prstGeom prst="rect">
                        <a:avLst/>
                      </a:prstGeom>
                    </p:spPr>
                  </p:pic>
                </p:oleObj>
              </mc:Fallback>
            </mc:AlternateContent>
          </a:graphicData>
        </a:graphic>
      </p:graphicFrame>
      <p:sp>
        <p:nvSpPr>
          <p:cNvPr id="2" name="object 2"/>
          <p:cNvSpPr txBox="1"/>
          <p:nvPr/>
        </p:nvSpPr>
        <p:spPr>
          <a:xfrm>
            <a:off x="5623310" y="2835959"/>
            <a:ext cx="5077886" cy="1066957"/>
          </a:xfrm>
          <a:prstGeom prst="rect">
            <a:avLst/>
          </a:prstGeom>
        </p:spPr>
        <p:txBody>
          <a:bodyPr vert="horz" wrap="square" lIns="0" tIns="14476" rIns="0" bIns="0" rtlCol="0">
            <a:spAutoFit/>
          </a:bodyPr>
          <a:lstStyle/>
          <a:p>
            <a:pPr marL="14476" marR="5791" defTabSz="1042250">
              <a:spcBef>
                <a:spcPts val="114"/>
              </a:spcBef>
              <a:defRPr/>
            </a:pPr>
            <a:r>
              <a:rPr lang="fr-FR" sz="3419" b="1" spc="-6">
                <a:solidFill>
                  <a:srgbClr val="FFFFFF"/>
                </a:solidFill>
                <a:latin typeface="Montserrat" panose="00000500000000000000" pitchFamily="2" charset="0"/>
                <a:cs typeface="Montserrat"/>
              </a:rPr>
              <a:t>Déclaration du registre des déchets</a:t>
            </a:r>
          </a:p>
        </p:txBody>
      </p:sp>
      <p:sp>
        <p:nvSpPr>
          <p:cNvPr id="8" name="object 3">
            <a:extLst>
              <a:ext uri="{FF2B5EF4-FFF2-40B4-BE49-F238E27FC236}">
                <a16:creationId xmlns:a16="http://schemas.microsoft.com/office/drawing/2014/main" id="{9E3F77B5-13DB-7040-15D2-92E45B227F4F}"/>
              </a:ext>
            </a:extLst>
          </p:cNvPr>
          <p:cNvSpPr txBox="1">
            <a:spLocks/>
          </p:cNvSpPr>
          <p:nvPr/>
        </p:nvSpPr>
        <p:spPr>
          <a:xfrm>
            <a:off x="3198997" y="2046545"/>
            <a:ext cx="2261100" cy="2645787"/>
          </a:xfrm>
          <a:prstGeom prst="rect">
            <a:avLst/>
          </a:prstGeom>
        </p:spPr>
        <p:txBody>
          <a:bodyPr vert="horz" wrap="square" lIns="0" tIns="14476" rIns="0" bIns="0" rtlCol="0">
            <a:spAutoFit/>
          </a:bodyPr>
          <a:lstStyle>
            <a:lvl1pPr>
              <a:defRPr sz="2000" b="1" i="0">
                <a:solidFill>
                  <a:srgbClr val="273A8F"/>
                </a:solidFill>
                <a:latin typeface="Tahoma"/>
                <a:ea typeface="+mj-ea"/>
                <a:cs typeface="Tahoma"/>
              </a:defRPr>
            </a:lvl1pPr>
          </a:lstStyle>
          <a:p>
            <a:pPr marL="14476" defTabSz="1042250">
              <a:spcBef>
                <a:spcPts val="114"/>
              </a:spcBef>
              <a:defRPr/>
            </a:pPr>
            <a:r>
              <a:rPr lang="fr-FR" sz="17098" kern="0" spc="-735">
                <a:solidFill>
                  <a:srgbClr val="BFC4C9"/>
                </a:solidFill>
                <a:latin typeface="Yorkten Slab Norm"/>
                <a:cs typeface="Yorkten Slab Norm"/>
              </a:rPr>
              <a:t>01</a:t>
            </a:r>
            <a:endParaRPr lang="fr-FR" sz="17098" kern="0">
              <a:latin typeface="Yorkten Slab Norm"/>
              <a:cs typeface="Yorkten Slab Norm"/>
            </a:endParaRPr>
          </a:p>
        </p:txBody>
      </p:sp>
      <p:sp>
        <p:nvSpPr>
          <p:cNvPr id="4" name="Espace réservé du numéro de diapositive 2">
            <a:extLst>
              <a:ext uri="{FF2B5EF4-FFF2-40B4-BE49-F238E27FC236}">
                <a16:creationId xmlns:a16="http://schemas.microsoft.com/office/drawing/2014/main" id="{C54BE42A-2A12-CFC8-97C6-D4F91BFECB79}"/>
              </a:ext>
            </a:extLst>
          </p:cNvPr>
          <p:cNvSpPr txBox="1">
            <a:spLocks/>
          </p:cNvSpPr>
          <p:nvPr/>
        </p:nvSpPr>
        <p:spPr>
          <a:xfrm>
            <a:off x="11582400" y="6518340"/>
            <a:ext cx="404490" cy="175501"/>
          </a:xfrm>
          <a:prstGeom prst="rect">
            <a:avLst/>
          </a:prstGeom>
        </p:spPr>
        <p:txBody>
          <a:bodyPr vert="horz" wrap="square" lIns="0" tIns="0" rIns="0" bIns="0" rtlCol="0" anchor="ctr">
            <a:spAutoFit/>
          </a:bodyPr>
          <a:lstStyle>
            <a:defPPr>
              <a:defRPr lang="fr-FR"/>
            </a:defPPr>
            <a:lvl1pPr marL="0" algn="r" defTabSz="1042552" rtl="0" eaLnBrk="1" latinLnBrk="0" hangingPunct="1">
              <a:defRPr sz="1140" kern="1200">
                <a:solidFill>
                  <a:schemeClr val="tx1">
                    <a:tint val="75000"/>
                  </a:schemeClr>
                </a:solidFill>
                <a:latin typeface="Montserrat" panose="00000500000000000000" pitchFamily="2" charset="0"/>
                <a:ea typeface="+mn-ea"/>
                <a:cs typeface="+mn-cs"/>
              </a:defRPr>
            </a:lvl1pPr>
            <a:lvl2pPr marL="521275" algn="l" defTabSz="1042552" rtl="0" eaLnBrk="1" latinLnBrk="0" hangingPunct="1">
              <a:defRPr sz="2052" kern="1200">
                <a:solidFill>
                  <a:schemeClr val="tx1"/>
                </a:solidFill>
                <a:latin typeface="+mn-lt"/>
                <a:ea typeface="+mn-ea"/>
                <a:cs typeface="+mn-cs"/>
              </a:defRPr>
            </a:lvl2pPr>
            <a:lvl3pPr marL="1042552" algn="l" defTabSz="1042552" rtl="0" eaLnBrk="1" latinLnBrk="0" hangingPunct="1">
              <a:defRPr sz="2052" kern="1200">
                <a:solidFill>
                  <a:schemeClr val="tx1"/>
                </a:solidFill>
                <a:latin typeface="+mn-lt"/>
                <a:ea typeface="+mn-ea"/>
                <a:cs typeface="+mn-cs"/>
              </a:defRPr>
            </a:lvl3pPr>
            <a:lvl4pPr marL="1563829" algn="l" defTabSz="1042552" rtl="0" eaLnBrk="1" latinLnBrk="0" hangingPunct="1">
              <a:defRPr sz="2052" kern="1200">
                <a:solidFill>
                  <a:schemeClr val="tx1"/>
                </a:solidFill>
                <a:latin typeface="+mn-lt"/>
                <a:ea typeface="+mn-ea"/>
                <a:cs typeface="+mn-cs"/>
              </a:defRPr>
            </a:lvl4pPr>
            <a:lvl5pPr marL="2085105" algn="l" defTabSz="1042552" rtl="0" eaLnBrk="1" latinLnBrk="0" hangingPunct="1">
              <a:defRPr sz="2052" kern="1200">
                <a:solidFill>
                  <a:schemeClr val="tx1"/>
                </a:solidFill>
                <a:latin typeface="+mn-lt"/>
                <a:ea typeface="+mn-ea"/>
                <a:cs typeface="+mn-cs"/>
              </a:defRPr>
            </a:lvl5pPr>
            <a:lvl6pPr marL="2606381" algn="l" defTabSz="1042552" rtl="0" eaLnBrk="1" latinLnBrk="0" hangingPunct="1">
              <a:defRPr sz="2052" kern="1200">
                <a:solidFill>
                  <a:schemeClr val="tx1"/>
                </a:solidFill>
                <a:latin typeface="+mn-lt"/>
                <a:ea typeface="+mn-ea"/>
                <a:cs typeface="+mn-cs"/>
              </a:defRPr>
            </a:lvl6pPr>
            <a:lvl7pPr marL="3127658" algn="l" defTabSz="1042552" rtl="0" eaLnBrk="1" latinLnBrk="0" hangingPunct="1">
              <a:defRPr sz="2052" kern="1200">
                <a:solidFill>
                  <a:schemeClr val="tx1"/>
                </a:solidFill>
                <a:latin typeface="+mn-lt"/>
                <a:ea typeface="+mn-ea"/>
                <a:cs typeface="+mn-cs"/>
              </a:defRPr>
            </a:lvl7pPr>
            <a:lvl8pPr marL="3648933" algn="l" defTabSz="1042552" rtl="0" eaLnBrk="1" latinLnBrk="0" hangingPunct="1">
              <a:defRPr sz="2052" kern="1200">
                <a:solidFill>
                  <a:schemeClr val="tx1"/>
                </a:solidFill>
                <a:latin typeface="+mn-lt"/>
                <a:ea typeface="+mn-ea"/>
                <a:cs typeface="+mn-cs"/>
              </a:defRPr>
            </a:lvl8pPr>
            <a:lvl9pPr marL="4170210" algn="l" defTabSz="1042552" rtl="0" eaLnBrk="1" latinLnBrk="0" hangingPunct="1">
              <a:defRPr sz="2052" kern="1200">
                <a:solidFill>
                  <a:schemeClr val="tx1"/>
                </a:solidFill>
                <a:latin typeface="+mn-lt"/>
                <a:ea typeface="+mn-ea"/>
                <a:cs typeface="+mn-cs"/>
              </a:defRPr>
            </a:lvl9pPr>
          </a:lstStyle>
          <a:p>
            <a:pPr defTabSz="1042250">
              <a:defRPr/>
            </a:pPr>
            <a:fld id="{B6F15528-21DE-4FAA-801E-634DDDAF4B2B}" type="slidenum">
              <a:rPr lang="fr-FR" smtClean="0"/>
              <a:pPr defTabSz="1042250">
                <a:defRPr/>
              </a:pPr>
              <a:t>5</a:t>
            </a:fld>
            <a:endParaRPr lang="fr-FR" sz="1026">
              <a:solidFill>
                <a:prstClr val="black">
                  <a:tint val="75000"/>
                </a:prstClr>
              </a:solidFill>
            </a:endParaRPr>
          </a:p>
        </p:txBody>
      </p:sp>
    </p:spTree>
    <p:extLst>
      <p:ext uri="{BB962C8B-B14F-4D97-AF65-F5344CB8AC3E}">
        <p14:creationId xmlns:p14="http://schemas.microsoft.com/office/powerpoint/2010/main" val="50486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t 13" hidden="1">
            <a:extLst>
              <a:ext uri="{FF2B5EF4-FFF2-40B4-BE49-F238E27FC236}">
                <a16:creationId xmlns:a16="http://schemas.microsoft.com/office/drawing/2014/main" id="{545C559A-5BFD-4BD9-9FA8-1C1CB81DB8F0}"/>
              </a:ext>
            </a:extLst>
          </p:cNvPr>
          <p:cNvGraphicFramePr>
            <a:graphicFrameLocks noChangeAspect="1"/>
          </p:cNvGraphicFramePr>
          <p:nvPr>
            <p:custDataLst>
              <p:tags r:id="rId1"/>
            </p:custDataLst>
          </p:nvPr>
        </p:nvGraphicFramePr>
        <p:xfrm>
          <a:off x="3419" y="3619"/>
          <a:ext cx="1811" cy="1811"/>
        </p:xfrm>
        <a:graphic>
          <a:graphicData uri="http://schemas.openxmlformats.org/presentationml/2006/ole">
            <mc:AlternateContent xmlns:mc="http://schemas.openxmlformats.org/markup-compatibility/2006">
              <mc:Choice xmlns:v="urn:schemas-microsoft-com:vml" Requires="v">
                <p:oleObj name="Diapositive think-cell" r:id="rId4" imgW="473" imgH="473" progId="TCLayout.ActiveDocument.1">
                  <p:embed/>
                </p:oleObj>
              </mc:Choice>
              <mc:Fallback>
                <p:oleObj name="Diapositive think-cell" r:id="rId4" imgW="473" imgH="473" progId="TCLayout.ActiveDocument.1">
                  <p:embed/>
                  <p:pic>
                    <p:nvPicPr>
                      <p:cNvPr id="14" name="Objet 13" hidden="1">
                        <a:extLst>
                          <a:ext uri="{FF2B5EF4-FFF2-40B4-BE49-F238E27FC236}">
                            <a16:creationId xmlns:a16="http://schemas.microsoft.com/office/drawing/2014/main" id="{545C559A-5BFD-4BD9-9FA8-1C1CB81DB8F0}"/>
                          </a:ext>
                        </a:extLst>
                      </p:cNvPr>
                      <p:cNvPicPr/>
                      <p:nvPr/>
                    </p:nvPicPr>
                    <p:blipFill>
                      <a:blip r:embed="rId5"/>
                      <a:stretch>
                        <a:fillRect/>
                      </a:stretch>
                    </p:blipFill>
                    <p:spPr>
                      <a:xfrm>
                        <a:off x="3419" y="3619"/>
                        <a:ext cx="1811" cy="1811"/>
                      </a:xfrm>
                      <a:prstGeom prst="rect">
                        <a:avLst/>
                      </a:prstGeom>
                    </p:spPr>
                  </p:pic>
                </p:oleObj>
              </mc:Fallback>
            </mc:AlternateContent>
          </a:graphicData>
        </a:graphic>
      </p:graphicFrame>
      <p:pic>
        <p:nvPicPr>
          <p:cNvPr id="34" name="Image 33">
            <a:extLst>
              <a:ext uri="{FF2B5EF4-FFF2-40B4-BE49-F238E27FC236}">
                <a16:creationId xmlns:a16="http://schemas.microsoft.com/office/drawing/2014/main" id="{5273C98B-28F9-0040-EAC1-C063481C2AD0}"/>
              </a:ext>
            </a:extLst>
          </p:cNvPr>
          <p:cNvPicPr>
            <a:picLocks noChangeAspect="1"/>
          </p:cNvPicPr>
          <p:nvPr/>
        </p:nvPicPr>
        <p:blipFill>
          <a:blip r:embed="rId6"/>
          <a:stretch>
            <a:fillRect/>
          </a:stretch>
        </p:blipFill>
        <p:spPr>
          <a:xfrm>
            <a:off x="819479" y="4626540"/>
            <a:ext cx="5782905" cy="1919458"/>
          </a:xfrm>
          <a:prstGeom prst="rect">
            <a:avLst/>
          </a:prstGeom>
        </p:spPr>
      </p:pic>
      <p:pic>
        <p:nvPicPr>
          <p:cNvPr id="32" name="Image 31">
            <a:extLst>
              <a:ext uri="{FF2B5EF4-FFF2-40B4-BE49-F238E27FC236}">
                <a16:creationId xmlns:a16="http://schemas.microsoft.com/office/drawing/2014/main" id="{A1C3CD0B-6DD1-0498-3AF0-ADDC0D3EA3C6}"/>
              </a:ext>
            </a:extLst>
          </p:cNvPr>
          <p:cNvPicPr>
            <a:picLocks noChangeAspect="1"/>
          </p:cNvPicPr>
          <p:nvPr/>
        </p:nvPicPr>
        <p:blipFill>
          <a:blip r:embed="rId7"/>
          <a:stretch>
            <a:fillRect/>
          </a:stretch>
        </p:blipFill>
        <p:spPr>
          <a:xfrm>
            <a:off x="812776" y="2174578"/>
            <a:ext cx="5740447" cy="2376082"/>
          </a:xfrm>
          <a:prstGeom prst="rect">
            <a:avLst/>
          </a:prstGeom>
        </p:spPr>
      </p:pic>
      <p:pic>
        <p:nvPicPr>
          <p:cNvPr id="6" name="Image 5">
            <a:extLst>
              <a:ext uri="{FF2B5EF4-FFF2-40B4-BE49-F238E27FC236}">
                <a16:creationId xmlns:a16="http://schemas.microsoft.com/office/drawing/2014/main" id="{5CFE8DF7-8BD6-FC7F-C92E-7C9F6C10885B}"/>
              </a:ext>
            </a:extLst>
          </p:cNvPr>
          <p:cNvPicPr>
            <a:picLocks noChangeAspect="1"/>
          </p:cNvPicPr>
          <p:nvPr/>
        </p:nvPicPr>
        <p:blipFill>
          <a:blip r:embed="rId8"/>
          <a:stretch>
            <a:fillRect/>
          </a:stretch>
        </p:blipFill>
        <p:spPr>
          <a:xfrm>
            <a:off x="812776" y="1301961"/>
            <a:ext cx="5740448" cy="786322"/>
          </a:xfrm>
          <a:prstGeom prst="rect">
            <a:avLst/>
          </a:prstGeom>
        </p:spPr>
      </p:pic>
      <p:sp>
        <p:nvSpPr>
          <p:cNvPr id="7" name="object 65">
            <a:extLst>
              <a:ext uri="{FF2B5EF4-FFF2-40B4-BE49-F238E27FC236}">
                <a16:creationId xmlns:a16="http://schemas.microsoft.com/office/drawing/2014/main" id="{4CB3BA3A-B644-4EF6-A081-7A9E159CBD1C}"/>
              </a:ext>
            </a:extLst>
          </p:cNvPr>
          <p:cNvSpPr/>
          <p:nvPr/>
        </p:nvSpPr>
        <p:spPr>
          <a:xfrm>
            <a:off x="823812" y="536031"/>
            <a:ext cx="136038" cy="410286"/>
          </a:xfrm>
          <a:custGeom>
            <a:avLst/>
            <a:gdLst/>
            <a:ahLst/>
            <a:cxnLst/>
            <a:rect l="l" t="t" r="r" b="b"/>
            <a:pathLst>
              <a:path w="119380" h="360044">
                <a:moveTo>
                  <a:pt x="18204" y="0"/>
                </a:moveTo>
                <a:lnTo>
                  <a:pt x="9377" y="2195"/>
                </a:lnTo>
                <a:lnTo>
                  <a:pt x="2998" y="8016"/>
                </a:lnTo>
                <a:lnTo>
                  <a:pt x="16" y="16091"/>
                </a:lnTo>
                <a:lnTo>
                  <a:pt x="1376" y="25044"/>
                </a:lnTo>
                <a:lnTo>
                  <a:pt x="14982" y="61562"/>
                </a:lnTo>
                <a:lnTo>
                  <a:pt x="24954" y="99693"/>
                </a:lnTo>
                <a:lnTo>
                  <a:pt x="31087" y="139231"/>
                </a:lnTo>
                <a:lnTo>
                  <a:pt x="33177" y="179971"/>
                </a:lnTo>
                <a:lnTo>
                  <a:pt x="31085" y="220722"/>
                </a:lnTo>
                <a:lnTo>
                  <a:pt x="24947" y="260273"/>
                </a:lnTo>
                <a:lnTo>
                  <a:pt x="14971" y="298415"/>
                </a:lnTo>
                <a:lnTo>
                  <a:pt x="1363" y="334937"/>
                </a:lnTo>
                <a:lnTo>
                  <a:pt x="0" y="343870"/>
                </a:lnTo>
                <a:lnTo>
                  <a:pt x="2959" y="351932"/>
                </a:lnTo>
                <a:lnTo>
                  <a:pt x="9302" y="357761"/>
                </a:lnTo>
                <a:lnTo>
                  <a:pt x="18089" y="359994"/>
                </a:lnTo>
                <a:lnTo>
                  <a:pt x="79748" y="359867"/>
                </a:lnTo>
                <a:lnTo>
                  <a:pt x="102118" y="308205"/>
                </a:lnTo>
                <a:lnTo>
                  <a:pt x="111583" y="266680"/>
                </a:lnTo>
                <a:lnTo>
                  <a:pt x="117387" y="223879"/>
                </a:lnTo>
                <a:lnTo>
                  <a:pt x="119359" y="179971"/>
                </a:lnTo>
                <a:lnTo>
                  <a:pt x="117369" y="136144"/>
                </a:lnTo>
                <a:lnTo>
                  <a:pt x="111518" y="93416"/>
                </a:lnTo>
                <a:lnTo>
                  <a:pt x="101984" y="51957"/>
                </a:lnTo>
                <a:lnTo>
                  <a:pt x="88943" y="11938"/>
                </a:lnTo>
                <a:lnTo>
                  <a:pt x="79595" y="431"/>
                </a:lnTo>
                <a:lnTo>
                  <a:pt x="18204" y="0"/>
                </a:lnTo>
                <a:close/>
              </a:path>
            </a:pathLst>
          </a:custGeom>
          <a:solidFill>
            <a:srgbClr val="47BC54"/>
          </a:solidFill>
        </p:spPr>
        <p:txBody>
          <a:bodyPr wrap="square" lIns="0" tIns="0" rIns="0" bIns="0" rtlCol="0"/>
          <a:lstStyle/>
          <a:p>
            <a:pPr defTabSz="1041993">
              <a:defRPr/>
            </a:pPr>
            <a:endParaRPr lang="fr-FR" sz="1596">
              <a:solidFill>
                <a:prstClr val="black"/>
              </a:solidFill>
              <a:latin typeface="Montserrat" panose="00000500000000000000" pitchFamily="2"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56D1257D-EB8B-48F2-9E80-575AB201AAB5}"/>
              </a:ext>
            </a:extLst>
          </p:cNvPr>
          <p:cNvSpPr>
            <a:spLocks noGrp="1"/>
          </p:cNvSpPr>
          <p:nvPr>
            <p:ph type="sldNum" sz="quarter" idx="7"/>
          </p:nvPr>
        </p:nvSpPr>
        <p:spPr>
          <a:xfrm>
            <a:off x="11582400" y="6518340"/>
            <a:ext cx="404490" cy="175501"/>
          </a:xfrm>
          <a:prstGeom prst="rect">
            <a:avLst/>
          </a:prstGeom>
        </p:spPr>
        <p:txBody>
          <a:bodyPr wrap="square" lIns="0" tIns="0" rIns="0" bIns="0">
            <a:spAutoFit/>
          </a:bodyPr>
          <a:lstStyle>
            <a:defPPr>
              <a:defRPr lang="fr-FR"/>
            </a:defPPr>
            <a:lvl1pPr marL="0" algn="r" defTabSz="1042552" rtl="0" eaLnBrk="1" latinLnBrk="0" hangingPunct="1">
              <a:defRPr sz="1140" kern="1200">
                <a:solidFill>
                  <a:schemeClr val="tx1">
                    <a:tint val="75000"/>
                  </a:schemeClr>
                </a:solidFill>
                <a:latin typeface="Montserrat" panose="00000500000000000000" pitchFamily="2" charset="0"/>
                <a:ea typeface="+mn-ea"/>
                <a:cs typeface="+mn-cs"/>
              </a:defRPr>
            </a:lvl1pPr>
            <a:lvl2pPr marL="521275" algn="l" defTabSz="1042552" rtl="0" eaLnBrk="1" latinLnBrk="0" hangingPunct="1">
              <a:defRPr sz="2052" kern="1200">
                <a:solidFill>
                  <a:schemeClr val="tx1"/>
                </a:solidFill>
                <a:latin typeface="+mn-lt"/>
                <a:ea typeface="+mn-ea"/>
                <a:cs typeface="+mn-cs"/>
              </a:defRPr>
            </a:lvl2pPr>
            <a:lvl3pPr marL="1042552" algn="l" defTabSz="1042552" rtl="0" eaLnBrk="1" latinLnBrk="0" hangingPunct="1">
              <a:defRPr sz="2052" kern="1200">
                <a:solidFill>
                  <a:schemeClr val="tx1"/>
                </a:solidFill>
                <a:latin typeface="+mn-lt"/>
                <a:ea typeface="+mn-ea"/>
                <a:cs typeface="+mn-cs"/>
              </a:defRPr>
            </a:lvl3pPr>
            <a:lvl4pPr marL="1563829" algn="l" defTabSz="1042552" rtl="0" eaLnBrk="1" latinLnBrk="0" hangingPunct="1">
              <a:defRPr sz="2052" kern="1200">
                <a:solidFill>
                  <a:schemeClr val="tx1"/>
                </a:solidFill>
                <a:latin typeface="+mn-lt"/>
                <a:ea typeface="+mn-ea"/>
                <a:cs typeface="+mn-cs"/>
              </a:defRPr>
            </a:lvl4pPr>
            <a:lvl5pPr marL="2085105" algn="l" defTabSz="1042552" rtl="0" eaLnBrk="1" latinLnBrk="0" hangingPunct="1">
              <a:defRPr sz="2052" kern="1200">
                <a:solidFill>
                  <a:schemeClr val="tx1"/>
                </a:solidFill>
                <a:latin typeface="+mn-lt"/>
                <a:ea typeface="+mn-ea"/>
                <a:cs typeface="+mn-cs"/>
              </a:defRPr>
            </a:lvl5pPr>
            <a:lvl6pPr marL="2606381" algn="l" defTabSz="1042552" rtl="0" eaLnBrk="1" latinLnBrk="0" hangingPunct="1">
              <a:defRPr sz="2052" kern="1200">
                <a:solidFill>
                  <a:schemeClr val="tx1"/>
                </a:solidFill>
                <a:latin typeface="+mn-lt"/>
                <a:ea typeface="+mn-ea"/>
                <a:cs typeface="+mn-cs"/>
              </a:defRPr>
            </a:lvl6pPr>
            <a:lvl7pPr marL="3127658" algn="l" defTabSz="1042552" rtl="0" eaLnBrk="1" latinLnBrk="0" hangingPunct="1">
              <a:defRPr sz="2052" kern="1200">
                <a:solidFill>
                  <a:schemeClr val="tx1"/>
                </a:solidFill>
                <a:latin typeface="+mn-lt"/>
                <a:ea typeface="+mn-ea"/>
                <a:cs typeface="+mn-cs"/>
              </a:defRPr>
            </a:lvl7pPr>
            <a:lvl8pPr marL="3648933" algn="l" defTabSz="1042552" rtl="0" eaLnBrk="1" latinLnBrk="0" hangingPunct="1">
              <a:defRPr sz="2052" kern="1200">
                <a:solidFill>
                  <a:schemeClr val="tx1"/>
                </a:solidFill>
                <a:latin typeface="+mn-lt"/>
                <a:ea typeface="+mn-ea"/>
                <a:cs typeface="+mn-cs"/>
              </a:defRPr>
            </a:lvl8pPr>
            <a:lvl9pPr marL="4170210" algn="l" defTabSz="1042552" rtl="0" eaLnBrk="1" latinLnBrk="0" hangingPunct="1">
              <a:defRPr sz="2052" kern="1200">
                <a:solidFill>
                  <a:schemeClr val="tx1"/>
                </a:solidFill>
                <a:latin typeface="+mn-lt"/>
                <a:ea typeface="+mn-ea"/>
                <a:cs typeface="+mn-cs"/>
              </a:defRPr>
            </a:lvl9pPr>
          </a:lstStyle>
          <a:p>
            <a:pPr defTabSz="1042250">
              <a:defRPr/>
            </a:pPr>
            <a:fld id="{B6F15528-21DE-4FAA-801E-634DDDAF4B2B}" type="slidenum">
              <a:rPr lang="fr-FR" smtClean="0"/>
              <a:pPr defTabSz="1042250">
                <a:defRPr/>
              </a:pPr>
              <a:t>6</a:t>
            </a:fld>
            <a:endParaRPr lang="fr-FR" sz="1026">
              <a:solidFill>
                <a:prstClr val="black">
                  <a:tint val="75000"/>
                </a:prstClr>
              </a:solidFill>
            </a:endParaRPr>
          </a:p>
        </p:txBody>
      </p:sp>
      <p:sp>
        <p:nvSpPr>
          <p:cNvPr id="49" name="object 10">
            <a:extLst>
              <a:ext uri="{FF2B5EF4-FFF2-40B4-BE49-F238E27FC236}">
                <a16:creationId xmlns:a16="http://schemas.microsoft.com/office/drawing/2014/main" id="{B16ED014-BA73-040E-6A6A-61A27D1E3813}"/>
              </a:ext>
            </a:extLst>
          </p:cNvPr>
          <p:cNvSpPr txBox="1">
            <a:spLocks/>
          </p:cNvSpPr>
          <p:nvPr/>
        </p:nvSpPr>
        <p:spPr>
          <a:xfrm>
            <a:off x="1067173" y="564447"/>
            <a:ext cx="10671734" cy="350545"/>
          </a:xfrm>
          <a:prstGeom prst="rect">
            <a:avLst/>
          </a:prstGeom>
        </p:spPr>
        <p:txBody>
          <a:bodyPr vert="horz" wrap="square" lIns="0" tIns="0" rIns="0" bIns="0" rtlCol="0" anchor="ctr" anchorCtr="0">
            <a:spAutoFit/>
          </a:bodyPr>
          <a:lstStyle>
            <a:lvl1pPr algn="l" defTabSz="986902" rtl="0" eaLnBrk="1" latinLnBrk="0" hangingPunct="1">
              <a:spcBef>
                <a:spcPct val="0"/>
              </a:spcBef>
              <a:buNone/>
              <a:defRPr sz="2105" b="1" kern="0" cap="none" spc="0" baseline="0">
                <a:ln>
                  <a:noFill/>
                </a:ln>
                <a:solidFill>
                  <a:schemeClr val="tx2"/>
                </a:solidFill>
                <a:effectLst/>
                <a:latin typeface="Arial" panose="020B0604020202020204" pitchFamily="34" charset="0"/>
                <a:ea typeface="+mj-ea"/>
                <a:cs typeface="Arial" panose="020B0604020202020204" pitchFamily="34" charset="0"/>
              </a:defRPr>
            </a:lvl1pPr>
          </a:lstStyle>
          <a:p>
            <a:pPr marL="0" lvl="5" defTabSz="913499">
              <a:buClr>
                <a:srgbClr val="C1B5B9"/>
              </a:buClr>
              <a:buSzPct val="77000"/>
              <a:defRPr/>
            </a:pPr>
            <a:r>
              <a:rPr lang="fr-FR" sz="2278" b="1" kern="0">
                <a:solidFill>
                  <a:srgbClr val="003196"/>
                </a:solidFill>
                <a:latin typeface="Montserrat" panose="00000500000000000000" pitchFamily="2" charset="0"/>
                <a:cs typeface="Arial" panose="020B0604020202020204" pitchFamily="34" charset="0"/>
              </a:rPr>
              <a:t>Etape 1.1 – Import du registre des déchets (1 / 3)</a:t>
            </a:r>
            <a:endParaRPr lang="fr-FR" sz="1823" kern="0">
              <a:solidFill>
                <a:srgbClr val="D9D9D9">
                  <a:lumMod val="75000"/>
                </a:srgbClr>
              </a:solidFill>
              <a:latin typeface="Montserrat" panose="00000500000000000000" pitchFamily="2" charset="0"/>
              <a:cs typeface="Arial" panose="020B0604020202020204" pitchFamily="34" charset="0"/>
            </a:endParaRPr>
          </a:p>
        </p:txBody>
      </p:sp>
      <p:sp>
        <p:nvSpPr>
          <p:cNvPr id="12" name="TextBox 15">
            <a:extLst>
              <a:ext uri="{FF2B5EF4-FFF2-40B4-BE49-F238E27FC236}">
                <a16:creationId xmlns:a16="http://schemas.microsoft.com/office/drawing/2014/main" id="{8671D972-BCED-471F-0941-DFC4C3DB9E8A}"/>
              </a:ext>
            </a:extLst>
          </p:cNvPr>
          <p:cNvSpPr txBox="1"/>
          <p:nvPr/>
        </p:nvSpPr>
        <p:spPr>
          <a:xfrm rot="10800000" flipH="1" flipV="1">
            <a:off x="7020023" y="1240476"/>
            <a:ext cx="4881134" cy="5120243"/>
          </a:xfrm>
          <a:prstGeom prst="rect">
            <a:avLst/>
          </a:prstGeom>
          <a:noFill/>
        </p:spPr>
        <p:txBody>
          <a:bodyPr wrap="square" lIns="36000" tIns="0" rIns="36000" bIns="0" rtlCol="0">
            <a:noAutofit/>
          </a:bodyPr>
          <a:lstStyle/>
          <a:p>
            <a:r>
              <a:rPr lang="fr-FR" sz="1100" b="1">
                <a:latin typeface="Montserrat" panose="00000500000000000000" pitchFamily="2" charset="0"/>
              </a:rPr>
              <a:t>Pour rappel, uniquement le gestionnaire du site ou de l’entité facturante peut importer le registre des déchets afin d’effectuer la déclaration</a:t>
            </a:r>
          </a:p>
          <a:p>
            <a:pPr marL="228600" indent="-228600">
              <a:buFont typeface="+mj-lt"/>
              <a:buAutoNum type="arabicPeriod"/>
            </a:pPr>
            <a:endParaRPr lang="fr-FR" sz="1100">
              <a:latin typeface="Montserrat" panose="00000500000000000000" pitchFamily="2" charset="0"/>
            </a:endParaRPr>
          </a:p>
          <a:p>
            <a:pPr marL="228600" indent="-228600">
              <a:buFont typeface="+mj-lt"/>
              <a:buAutoNum type="arabicPeriod"/>
            </a:pPr>
            <a:r>
              <a:rPr lang="fr-FR" sz="1100">
                <a:latin typeface="Montserrat" panose="00000500000000000000" pitchFamily="2" charset="0"/>
              </a:rPr>
              <a:t>Connectez-vous sur votre compte Espace Ecominéro puis cliquez sur les 3 barres horizontales en haut à gauche &gt; Financier &gt; Déclarations &gt; Déclarations des opérateurs déchets </a:t>
            </a:r>
          </a:p>
          <a:p>
            <a:pPr marL="228600" indent="-228600">
              <a:buFont typeface="+mj-lt"/>
              <a:buAutoNum type="arabicPeriod"/>
            </a:pPr>
            <a:endParaRPr lang="fr-FR" sz="1100">
              <a:latin typeface="Montserrat" panose="00000500000000000000" pitchFamily="2" charset="0"/>
            </a:endParaRPr>
          </a:p>
          <a:p>
            <a:pPr marL="228600" indent="-228600">
              <a:buFont typeface="+mj-lt"/>
              <a:buAutoNum type="arabicPeriod"/>
            </a:pPr>
            <a:r>
              <a:rPr lang="fr-FR" sz="1100">
                <a:latin typeface="Montserrat" panose="00000500000000000000" pitchFamily="2" charset="0"/>
              </a:rPr>
              <a:t>Cet écran vous permet de visualiser toutes les campagnes de déclarations (ouvertes ou fermées) pour les sociétés dont vous êtes le gestionnaire </a:t>
            </a:r>
          </a:p>
          <a:p>
            <a:pPr marL="228600" indent="-228600">
              <a:buFont typeface="+mj-lt"/>
              <a:buAutoNum type="arabicPeriod"/>
            </a:pPr>
            <a:endParaRPr lang="fr-FR" sz="1100">
              <a:latin typeface="Montserrat" panose="00000500000000000000" pitchFamily="2" charset="0"/>
            </a:endParaRPr>
          </a:p>
          <a:p>
            <a:r>
              <a:rPr lang="fr-FR" sz="1100">
                <a:latin typeface="Montserrat" panose="00000500000000000000" pitchFamily="2" charset="0"/>
              </a:rPr>
              <a:t>Afin de restreindre la sélection aux sites pour lesquels vous devez effectuer une déclaration :</a:t>
            </a:r>
          </a:p>
          <a:p>
            <a:pPr marL="228600" indent="-228600">
              <a:buFont typeface="+mj-lt"/>
              <a:buAutoNum type="arabicPeriod"/>
            </a:pPr>
            <a:endParaRPr lang="fr-FR" sz="1100">
              <a:latin typeface="Montserrat" panose="00000500000000000000" pitchFamily="2" charset="0"/>
            </a:endParaRPr>
          </a:p>
          <a:p>
            <a:pPr marL="228600" indent="-228600">
              <a:buFont typeface="+mj-lt"/>
              <a:buAutoNum type="arabicPeriod"/>
            </a:pPr>
            <a:r>
              <a:rPr lang="fr-FR" sz="1100">
                <a:latin typeface="Montserrat" panose="00000500000000000000" pitchFamily="2" charset="0"/>
              </a:rPr>
              <a:t>Cliquez sur la flèche </a:t>
            </a:r>
          </a:p>
          <a:p>
            <a:pPr marL="228600" indent="-228600">
              <a:buFont typeface="+mj-lt"/>
              <a:buAutoNum type="arabicPeriod"/>
            </a:pPr>
            <a:endParaRPr lang="fr-FR" sz="1100">
              <a:latin typeface="Montserrat" panose="00000500000000000000" pitchFamily="2" charset="0"/>
            </a:endParaRPr>
          </a:p>
          <a:p>
            <a:pPr marL="228600" indent="-228600">
              <a:buFont typeface="+mj-lt"/>
              <a:buAutoNum type="arabicPeriod"/>
            </a:pPr>
            <a:r>
              <a:rPr lang="fr-FR" sz="1100">
                <a:latin typeface="Montserrat" panose="00000500000000000000" pitchFamily="2" charset="0"/>
              </a:rPr>
              <a:t>Indiquez « Ouverte » dans le champ « statut déclaration »</a:t>
            </a:r>
          </a:p>
          <a:p>
            <a:pPr marL="228600" indent="-228600">
              <a:buFont typeface="+mj-lt"/>
              <a:buAutoNum type="arabicPeriod"/>
            </a:pPr>
            <a:endParaRPr lang="fr-FR" sz="1100">
              <a:latin typeface="Montserrat" panose="00000500000000000000" pitchFamily="2" charset="0"/>
            </a:endParaRPr>
          </a:p>
          <a:p>
            <a:pPr marL="228600" indent="-228600">
              <a:buFont typeface="+mj-lt"/>
              <a:buAutoNum type="arabicPeriod"/>
            </a:pPr>
            <a:r>
              <a:rPr lang="fr-FR" sz="1100">
                <a:latin typeface="Montserrat" panose="00000500000000000000" pitchFamily="2" charset="0"/>
              </a:rPr>
              <a:t>Cliquez sur « Rechercher »</a:t>
            </a:r>
          </a:p>
          <a:p>
            <a:pPr marL="228600" indent="-228600">
              <a:buFont typeface="+mj-lt"/>
              <a:buAutoNum type="arabicPeriod"/>
            </a:pPr>
            <a:endParaRPr lang="fr-FR" sz="1100">
              <a:latin typeface="Montserrat" panose="00000500000000000000" pitchFamily="2" charset="0"/>
            </a:endParaRPr>
          </a:p>
          <a:p>
            <a:pPr marL="228600" indent="-228600">
              <a:buAutoNum type="alphaLcPeriod"/>
            </a:pPr>
            <a:endParaRPr lang="fr-FR" sz="1100">
              <a:latin typeface="Montserrat" panose="00000500000000000000" pitchFamily="2" charset="0"/>
            </a:endParaRPr>
          </a:p>
        </p:txBody>
      </p:sp>
      <p:sp>
        <p:nvSpPr>
          <p:cNvPr id="4" name="Oval 8">
            <a:extLst>
              <a:ext uri="{FF2B5EF4-FFF2-40B4-BE49-F238E27FC236}">
                <a16:creationId xmlns:a16="http://schemas.microsoft.com/office/drawing/2014/main" id="{06031D06-8A26-A767-3169-69A9246A971F}"/>
              </a:ext>
            </a:extLst>
          </p:cNvPr>
          <p:cNvSpPr/>
          <p:nvPr/>
        </p:nvSpPr>
        <p:spPr>
          <a:xfrm>
            <a:off x="6998169" y="1890010"/>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1</a:t>
            </a:r>
          </a:p>
        </p:txBody>
      </p:sp>
      <p:sp>
        <p:nvSpPr>
          <p:cNvPr id="5" name="Oval 8">
            <a:extLst>
              <a:ext uri="{FF2B5EF4-FFF2-40B4-BE49-F238E27FC236}">
                <a16:creationId xmlns:a16="http://schemas.microsoft.com/office/drawing/2014/main" id="{8E274EB3-FBCE-FCDE-ADC3-22D19F06A173}"/>
              </a:ext>
            </a:extLst>
          </p:cNvPr>
          <p:cNvSpPr/>
          <p:nvPr/>
        </p:nvSpPr>
        <p:spPr>
          <a:xfrm>
            <a:off x="6998169" y="2564068"/>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2</a:t>
            </a:r>
          </a:p>
        </p:txBody>
      </p:sp>
      <p:sp>
        <p:nvSpPr>
          <p:cNvPr id="9" name="Oval 8">
            <a:extLst>
              <a:ext uri="{FF2B5EF4-FFF2-40B4-BE49-F238E27FC236}">
                <a16:creationId xmlns:a16="http://schemas.microsoft.com/office/drawing/2014/main" id="{7E7423BC-95FC-B3C2-0606-2EAAC3A568E1}"/>
              </a:ext>
            </a:extLst>
          </p:cNvPr>
          <p:cNvSpPr/>
          <p:nvPr/>
        </p:nvSpPr>
        <p:spPr>
          <a:xfrm>
            <a:off x="6998169" y="3729082"/>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3</a:t>
            </a:r>
          </a:p>
        </p:txBody>
      </p:sp>
      <p:sp>
        <p:nvSpPr>
          <p:cNvPr id="8" name="object 3">
            <a:extLst>
              <a:ext uri="{FF2B5EF4-FFF2-40B4-BE49-F238E27FC236}">
                <a16:creationId xmlns:a16="http://schemas.microsoft.com/office/drawing/2014/main" id="{3135FF8F-0F08-3DAF-953E-B7D278BF989F}"/>
              </a:ext>
            </a:extLst>
          </p:cNvPr>
          <p:cNvSpPr/>
          <p:nvPr/>
        </p:nvSpPr>
        <p:spPr>
          <a:xfrm>
            <a:off x="1610" y="1811"/>
            <a:ext cx="410394" cy="6852933"/>
          </a:xfrm>
          <a:custGeom>
            <a:avLst/>
            <a:gdLst/>
            <a:ahLst/>
            <a:cxnLst/>
            <a:rect l="l" t="t" r="r" b="b"/>
            <a:pathLst>
              <a:path w="360045" h="6012180">
                <a:moveTo>
                  <a:pt x="35697" y="0"/>
                </a:moveTo>
                <a:lnTo>
                  <a:pt x="0" y="0"/>
                </a:lnTo>
                <a:lnTo>
                  <a:pt x="0" y="6012002"/>
                </a:lnTo>
                <a:lnTo>
                  <a:pt x="35714" y="6012002"/>
                </a:lnTo>
                <a:lnTo>
                  <a:pt x="50996" y="5977240"/>
                </a:lnTo>
                <a:lnTo>
                  <a:pt x="66671" y="5920518"/>
                </a:lnTo>
                <a:lnTo>
                  <a:pt x="76342" y="5873537"/>
                </a:lnTo>
                <a:lnTo>
                  <a:pt x="85864" y="5826425"/>
                </a:lnTo>
                <a:lnTo>
                  <a:pt x="95235" y="5779183"/>
                </a:lnTo>
                <a:lnTo>
                  <a:pt x="104456" y="5731811"/>
                </a:lnTo>
                <a:lnTo>
                  <a:pt x="113525" y="5684312"/>
                </a:lnTo>
                <a:lnTo>
                  <a:pt x="122442" y="5636685"/>
                </a:lnTo>
                <a:lnTo>
                  <a:pt x="131207" y="5588931"/>
                </a:lnTo>
                <a:lnTo>
                  <a:pt x="139818" y="5541052"/>
                </a:lnTo>
                <a:lnTo>
                  <a:pt x="148274" y="5493048"/>
                </a:lnTo>
                <a:lnTo>
                  <a:pt x="156576" y="5444920"/>
                </a:lnTo>
                <a:lnTo>
                  <a:pt x="164723" y="5396669"/>
                </a:lnTo>
                <a:lnTo>
                  <a:pt x="172713" y="5348296"/>
                </a:lnTo>
                <a:lnTo>
                  <a:pt x="180547" y="5299801"/>
                </a:lnTo>
                <a:lnTo>
                  <a:pt x="188223" y="5251186"/>
                </a:lnTo>
                <a:lnTo>
                  <a:pt x="195741" y="5202452"/>
                </a:lnTo>
                <a:lnTo>
                  <a:pt x="203101" y="5153598"/>
                </a:lnTo>
                <a:lnTo>
                  <a:pt x="210301" y="5104627"/>
                </a:lnTo>
                <a:lnTo>
                  <a:pt x="217341" y="5055539"/>
                </a:lnTo>
                <a:lnTo>
                  <a:pt x="224220" y="5006335"/>
                </a:lnTo>
                <a:lnTo>
                  <a:pt x="230938" y="4957015"/>
                </a:lnTo>
                <a:lnTo>
                  <a:pt x="237493" y="4907581"/>
                </a:lnTo>
                <a:lnTo>
                  <a:pt x="243886" y="4858033"/>
                </a:lnTo>
                <a:lnTo>
                  <a:pt x="250116" y="4808373"/>
                </a:lnTo>
                <a:lnTo>
                  <a:pt x="256181" y="4758601"/>
                </a:lnTo>
                <a:lnTo>
                  <a:pt x="262082" y="4708718"/>
                </a:lnTo>
                <a:lnTo>
                  <a:pt x="267818" y="4658725"/>
                </a:lnTo>
                <a:lnTo>
                  <a:pt x="273387" y="4608623"/>
                </a:lnTo>
                <a:lnTo>
                  <a:pt x="278790" y="4558412"/>
                </a:lnTo>
                <a:lnTo>
                  <a:pt x="284025" y="4508094"/>
                </a:lnTo>
                <a:lnTo>
                  <a:pt x="289092" y="4457669"/>
                </a:lnTo>
                <a:lnTo>
                  <a:pt x="293991" y="4407139"/>
                </a:lnTo>
                <a:lnTo>
                  <a:pt x="298720" y="4356504"/>
                </a:lnTo>
                <a:lnTo>
                  <a:pt x="303279" y="4305765"/>
                </a:lnTo>
                <a:lnTo>
                  <a:pt x="307668" y="4254922"/>
                </a:lnTo>
                <a:lnTo>
                  <a:pt x="311885" y="4203978"/>
                </a:lnTo>
                <a:lnTo>
                  <a:pt x="315930" y="4152932"/>
                </a:lnTo>
                <a:lnTo>
                  <a:pt x="319802" y="4101785"/>
                </a:lnTo>
                <a:lnTo>
                  <a:pt x="323502" y="4050539"/>
                </a:lnTo>
                <a:lnTo>
                  <a:pt x="327027" y="3999194"/>
                </a:lnTo>
                <a:lnTo>
                  <a:pt x="330377" y="3947751"/>
                </a:lnTo>
                <a:lnTo>
                  <a:pt x="333553" y="3896211"/>
                </a:lnTo>
                <a:lnTo>
                  <a:pt x="336552" y="3844575"/>
                </a:lnTo>
                <a:lnTo>
                  <a:pt x="339374" y="3792843"/>
                </a:lnTo>
                <a:lnTo>
                  <a:pt x="342020" y="3741017"/>
                </a:lnTo>
                <a:lnTo>
                  <a:pt x="344487" y="3689098"/>
                </a:lnTo>
                <a:lnTo>
                  <a:pt x="346776" y="3637085"/>
                </a:lnTo>
                <a:lnTo>
                  <a:pt x="348885" y="3584981"/>
                </a:lnTo>
                <a:lnTo>
                  <a:pt x="350815" y="3532786"/>
                </a:lnTo>
                <a:lnTo>
                  <a:pt x="352563" y="3480501"/>
                </a:lnTo>
                <a:lnTo>
                  <a:pt x="354131" y="3428126"/>
                </a:lnTo>
                <a:lnTo>
                  <a:pt x="355517" y="3375663"/>
                </a:lnTo>
                <a:lnTo>
                  <a:pt x="356720" y="3323113"/>
                </a:lnTo>
                <a:lnTo>
                  <a:pt x="357739" y="3270476"/>
                </a:lnTo>
                <a:lnTo>
                  <a:pt x="358575" y="3217753"/>
                </a:lnTo>
                <a:lnTo>
                  <a:pt x="359226" y="3164945"/>
                </a:lnTo>
                <a:lnTo>
                  <a:pt x="359692" y="3112053"/>
                </a:lnTo>
                <a:lnTo>
                  <a:pt x="359973" y="3059078"/>
                </a:lnTo>
                <a:lnTo>
                  <a:pt x="359973" y="2952965"/>
                </a:lnTo>
                <a:lnTo>
                  <a:pt x="359692" y="2899990"/>
                </a:lnTo>
                <a:lnTo>
                  <a:pt x="359226" y="2847099"/>
                </a:lnTo>
                <a:lnTo>
                  <a:pt x="358575" y="2794292"/>
                </a:lnTo>
                <a:lnTo>
                  <a:pt x="357739" y="2741570"/>
                </a:lnTo>
                <a:lnTo>
                  <a:pt x="356720" y="2688933"/>
                </a:lnTo>
                <a:lnTo>
                  <a:pt x="355517" y="2636383"/>
                </a:lnTo>
                <a:lnTo>
                  <a:pt x="354131" y="2583920"/>
                </a:lnTo>
                <a:lnTo>
                  <a:pt x="352563" y="2531546"/>
                </a:lnTo>
                <a:lnTo>
                  <a:pt x="350815" y="2479261"/>
                </a:lnTo>
                <a:lnTo>
                  <a:pt x="348885" y="2427065"/>
                </a:lnTo>
                <a:lnTo>
                  <a:pt x="346776" y="2374961"/>
                </a:lnTo>
                <a:lnTo>
                  <a:pt x="344487" y="2322948"/>
                </a:lnTo>
                <a:lnTo>
                  <a:pt x="342020" y="2271028"/>
                </a:lnTo>
                <a:lnTo>
                  <a:pt x="339374" y="2219202"/>
                </a:lnTo>
                <a:lnTo>
                  <a:pt x="336552" y="2167470"/>
                </a:lnTo>
                <a:lnTo>
                  <a:pt x="333553" y="2115833"/>
                </a:lnTo>
                <a:lnTo>
                  <a:pt x="330377" y="2064292"/>
                </a:lnTo>
                <a:lnTo>
                  <a:pt x="327027" y="2012849"/>
                </a:lnTo>
                <a:lnTo>
                  <a:pt x="323502" y="1961503"/>
                </a:lnTo>
                <a:lnTo>
                  <a:pt x="319802" y="1910256"/>
                </a:lnTo>
                <a:lnTo>
                  <a:pt x="315930" y="1859109"/>
                </a:lnTo>
                <a:lnTo>
                  <a:pt x="311885" y="1808062"/>
                </a:lnTo>
                <a:lnTo>
                  <a:pt x="307668" y="1757116"/>
                </a:lnTo>
                <a:lnTo>
                  <a:pt x="303279" y="1706273"/>
                </a:lnTo>
                <a:lnTo>
                  <a:pt x="298720" y="1655533"/>
                </a:lnTo>
                <a:lnTo>
                  <a:pt x="293991" y="1604897"/>
                </a:lnTo>
                <a:lnTo>
                  <a:pt x="289092" y="1554366"/>
                </a:lnTo>
                <a:lnTo>
                  <a:pt x="284025" y="1503941"/>
                </a:lnTo>
                <a:lnTo>
                  <a:pt x="278790" y="1453622"/>
                </a:lnTo>
                <a:lnTo>
                  <a:pt x="273387" y="1403411"/>
                </a:lnTo>
                <a:lnTo>
                  <a:pt x="267818" y="1353308"/>
                </a:lnTo>
                <a:lnTo>
                  <a:pt x="262082" y="1303315"/>
                </a:lnTo>
                <a:lnTo>
                  <a:pt x="256181" y="1253431"/>
                </a:lnTo>
                <a:lnTo>
                  <a:pt x="250116" y="1203659"/>
                </a:lnTo>
                <a:lnTo>
                  <a:pt x="243886" y="1153999"/>
                </a:lnTo>
                <a:lnTo>
                  <a:pt x="237493" y="1104451"/>
                </a:lnTo>
                <a:lnTo>
                  <a:pt x="230938" y="1055017"/>
                </a:lnTo>
                <a:lnTo>
                  <a:pt x="224220" y="1005697"/>
                </a:lnTo>
                <a:lnTo>
                  <a:pt x="217341" y="956493"/>
                </a:lnTo>
                <a:lnTo>
                  <a:pt x="210301" y="907405"/>
                </a:lnTo>
                <a:lnTo>
                  <a:pt x="203101" y="858435"/>
                </a:lnTo>
                <a:lnTo>
                  <a:pt x="195741" y="809582"/>
                </a:lnTo>
                <a:lnTo>
                  <a:pt x="188223" y="760848"/>
                </a:lnTo>
                <a:lnTo>
                  <a:pt x="180547" y="712234"/>
                </a:lnTo>
                <a:lnTo>
                  <a:pt x="172713" y="663741"/>
                </a:lnTo>
                <a:lnTo>
                  <a:pt x="164723" y="615369"/>
                </a:lnTo>
                <a:lnTo>
                  <a:pt x="156576" y="567119"/>
                </a:lnTo>
                <a:lnTo>
                  <a:pt x="148274" y="518993"/>
                </a:lnTo>
                <a:lnTo>
                  <a:pt x="139818" y="470991"/>
                </a:lnTo>
                <a:lnTo>
                  <a:pt x="131207" y="423114"/>
                </a:lnTo>
                <a:lnTo>
                  <a:pt x="122442" y="375363"/>
                </a:lnTo>
                <a:lnTo>
                  <a:pt x="113525" y="327738"/>
                </a:lnTo>
                <a:lnTo>
                  <a:pt x="104456" y="280242"/>
                </a:lnTo>
                <a:lnTo>
                  <a:pt x="95235" y="232873"/>
                </a:lnTo>
                <a:lnTo>
                  <a:pt x="85864" y="185635"/>
                </a:lnTo>
                <a:lnTo>
                  <a:pt x="76342" y="138526"/>
                </a:lnTo>
                <a:lnTo>
                  <a:pt x="66671" y="91548"/>
                </a:lnTo>
                <a:lnTo>
                  <a:pt x="50996" y="34813"/>
                </a:lnTo>
                <a:lnTo>
                  <a:pt x="35697" y="0"/>
                </a:lnTo>
                <a:close/>
              </a:path>
            </a:pathLst>
          </a:custGeom>
          <a:solidFill>
            <a:srgbClr val="0F3A93"/>
          </a:solidFill>
        </p:spPr>
        <p:txBody>
          <a:bodyPr wrap="square" lIns="0" tIns="0" rIns="0" bIns="0" rtlCol="0"/>
          <a:lstStyle/>
          <a:p>
            <a:pPr marL="0" marR="0" lvl="0" indent="0" algn="l" defTabSz="1042250" rtl="0" eaLnBrk="1" fontAlgn="auto" latinLnBrk="0" hangingPunct="1">
              <a:lnSpc>
                <a:spcPct val="100000"/>
              </a:lnSpc>
              <a:spcBef>
                <a:spcPts val="0"/>
              </a:spcBef>
              <a:spcAft>
                <a:spcPts val="0"/>
              </a:spcAft>
              <a:buClrTx/>
              <a:buSzTx/>
              <a:buFont typeface="Wingdings" pitchFamily="2" charset="2"/>
              <a:buNone/>
              <a:tabLst/>
              <a:defRPr/>
            </a:pPr>
            <a:endParaRPr kumimoji="0" lang="fr-FR" sz="1824"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 name="Oval 8">
            <a:extLst>
              <a:ext uri="{FF2B5EF4-FFF2-40B4-BE49-F238E27FC236}">
                <a16:creationId xmlns:a16="http://schemas.microsoft.com/office/drawing/2014/main" id="{C2B9106F-4834-EC39-476B-DC66D9A3F013}"/>
              </a:ext>
            </a:extLst>
          </p:cNvPr>
          <p:cNvSpPr/>
          <p:nvPr/>
        </p:nvSpPr>
        <p:spPr>
          <a:xfrm>
            <a:off x="1800648" y="1731494"/>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1</a:t>
            </a:r>
            <a:endParaRPr lang="fr-FR" sz="1600" b="1"/>
          </a:p>
        </p:txBody>
      </p:sp>
      <p:sp>
        <p:nvSpPr>
          <p:cNvPr id="15" name="Rectangle 14">
            <a:extLst>
              <a:ext uri="{FF2B5EF4-FFF2-40B4-BE49-F238E27FC236}">
                <a16:creationId xmlns:a16="http://schemas.microsoft.com/office/drawing/2014/main" id="{3D7102D1-AC28-2D85-BD81-146359DC60DF}"/>
              </a:ext>
            </a:extLst>
          </p:cNvPr>
          <p:cNvSpPr/>
          <p:nvPr/>
        </p:nvSpPr>
        <p:spPr>
          <a:xfrm>
            <a:off x="1117600" y="1761475"/>
            <a:ext cx="661194" cy="156039"/>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14AEC6A7-6289-4265-7C12-2D981863A1BC}"/>
              </a:ext>
            </a:extLst>
          </p:cNvPr>
          <p:cNvSpPr/>
          <p:nvPr/>
        </p:nvSpPr>
        <p:spPr>
          <a:xfrm>
            <a:off x="891830" y="2907506"/>
            <a:ext cx="5661393" cy="1643153"/>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A410B4BD-9A45-7476-23D8-CCC4F4074059}"/>
              </a:ext>
            </a:extLst>
          </p:cNvPr>
          <p:cNvSpPr/>
          <p:nvPr/>
        </p:nvSpPr>
        <p:spPr>
          <a:xfrm>
            <a:off x="5151120" y="5943600"/>
            <a:ext cx="1413140" cy="226150"/>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Oval 8">
            <a:extLst>
              <a:ext uri="{FF2B5EF4-FFF2-40B4-BE49-F238E27FC236}">
                <a16:creationId xmlns:a16="http://schemas.microsoft.com/office/drawing/2014/main" id="{80ECF391-5EA2-3295-0860-45B24BC4BD52}"/>
              </a:ext>
            </a:extLst>
          </p:cNvPr>
          <p:cNvSpPr/>
          <p:nvPr/>
        </p:nvSpPr>
        <p:spPr>
          <a:xfrm>
            <a:off x="6308303" y="2672068"/>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3</a:t>
            </a:r>
          </a:p>
        </p:txBody>
      </p:sp>
      <p:sp>
        <p:nvSpPr>
          <p:cNvPr id="30" name="Oval 8">
            <a:extLst>
              <a:ext uri="{FF2B5EF4-FFF2-40B4-BE49-F238E27FC236}">
                <a16:creationId xmlns:a16="http://schemas.microsoft.com/office/drawing/2014/main" id="{2DE82CCC-29BC-BB59-971E-59D97B3F00B8}"/>
              </a:ext>
            </a:extLst>
          </p:cNvPr>
          <p:cNvSpPr/>
          <p:nvPr/>
        </p:nvSpPr>
        <p:spPr>
          <a:xfrm>
            <a:off x="6998169" y="4079907"/>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4</a:t>
            </a:r>
          </a:p>
        </p:txBody>
      </p:sp>
      <p:sp>
        <p:nvSpPr>
          <p:cNvPr id="2" name="TextBox 66">
            <a:extLst>
              <a:ext uri="{FF2B5EF4-FFF2-40B4-BE49-F238E27FC236}">
                <a16:creationId xmlns:a16="http://schemas.microsoft.com/office/drawing/2014/main" id="{8D95D5C1-1E9D-D3BE-3ED4-B0C8525DE778}"/>
              </a:ext>
            </a:extLst>
          </p:cNvPr>
          <p:cNvSpPr txBox="1"/>
          <p:nvPr/>
        </p:nvSpPr>
        <p:spPr>
          <a:xfrm>
            <a:off x="8967635" y="311838"/>
            <a:ext cx="972000" cy="339452"/>
          </a:xfrm>
          <a:prstGeom prst="rect">
            <a:avLst/>
          </a:prstGeom>
          <a:noFill/>
        </p:spPr>
        <p:txBody>
          <a:bodyPr wrap="square" lIns="72000" rIns="72000" rtlCol="0">
            <a:spAutoFit/>
          </a:bodyPr>
          <a:lstStyle/>
          <a:p>
            <a:pPr marL="0" marR="0" lvl="0" indent="0" algn="ctr" defTabSz="914400" rtl="0" eaLnBrk="1" fontAlgn="auto" latinLnBrk="0" hangingPunct="1">
              <a:lnSpc>
                <a:spcPct val="80000"/>
              </a:lnSpc>
              <a:buClrTx/>
              <a:buSzTx/>
              <a:buFontTx/>
              <a:buNone/>
              <a:tabLst/>
              <a:defRPr/>
            </a:pPr>
            <a:r>
              <a:rPr kumimoji="0" lang="fr-FR" sz="1000" b="1" i="0" u="none" strike="noStrike" kern="1200" cap="none" spc="0" normalizeH="0" baseline="0" noProof="0">
                <a:ln>
                  <a:noFill/>
                </a:ln>
                <a:solidFill>
                  <a:srgbClr val="0F3A93"/>
                </a:solidFill>
                <a:effectLst/>
                <a:uLnTx/>
                <a:uFillTx/>
                <a:latin typeface="Montserrat" panose="00000500000000000000" pitchFamily="2" charset="0"/>
                <a:ea typeface="+mn-ea"/>
                <a:cs typeface="+mn-cs"/>
              </a:rPr>
              <a:t>Registre des déchets</a:t>
            </a:r>
          </a:p>
        </p:txBody>
      </p:sp>
      <p:sp>
        <p:nvSpPr>
          <p:cNvPr id="10" name="Chevron 6">
            <a:extLst>
              <a:ext uri="{FF2B5EF4-FFF2-40B4-BE49-F238E27FC236}">
                <a16:creationId xmlns:a16="http://schemas.microsoft.com/office/drawing/2014/main" id="{3FDB9298-6D1C-6912-52FA-D6D4713A6490}"/>
              </a:ext>
            </a:extLst>
          </p:cNvPr>
          <p:cNvSpPr/>
          <p:nvPr/>
        </p:nvSpPr>
        <p:spPr>
          <a:xfrm>
            <a:off x="8967635" y="85597"/>
            <a:ext cx="972000" cy="216000"/>
          </a:xfrm>
          <a:prstGeom prst="homePlate">
            <a:avLst>
              <a:gd name="adj" fmla="val 23602"/>
            </a:avLst>
          </a:prstGeom>
          <a:solidFill>
            <a:srgbClr val="0F3A93"/>
          </a:solidFill>
          <a:ln w="12700" cap="flat" cmpd="sng" algn="ctr">
            <a:solidFill>
              <a:srgbClr val="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a:ln>
                <a:noFill/>
              </a:ln>
              <a:solidFill>
                <a:srgbClr val="0F3A93"/>
              </a:solidFill>
              <a:effectLst>
                <a:glow>
                  <a:scrgbClr r="0" g="0" b="0"/>
                </a:glow>
              </a:effectLst>
              <a:uLnTx/>
              <a:uFillTx/>
              <a:latin typeface="Montserrat" panose="00000500000000000000" pitchFamily="2" charset="0"/>
              <a:ea typeface="+mn-ea"/>
              <a:cs typeface="+mn-cs"/>
            </a:endParaRPr>
          </a:p>
        </p:txBody>
      </p:sp>
      <p:sp>
        <p:nvSpPr>
          <p:cNvPr id="13" name="Oval 13">
            <a:extLst>
              <a:ext uri="{FF2B5EF4-FFF2-40B4-BE49-F238E27FC236}">
                <a16:creationId xmlns:a16="http://schemas.microsoft.com/office/drawing/2014/main" id="{1FE6A888-D281-9992-C6FF-C3D8B004C022}"/>
              </a:ext>
            </a:extLst>
          </p:cNvPr>
          <p:cNvSpPr>
            <a:spLocks/>
          </p:cNvSpPr>
          <p:nvPr/>
        </p:nvSpPr>
        <p:spPr>
          <a:xfrm>
            <a:off x="9309635" y="67597"/>
            <a:ext cx="288000" cy="252000"/>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F3A93"/>
                </a:solidFill>
                <a:effectLst/>
                <a:uLnTx/>
                <a:uFillTx/>
                <a:latin typeface="Montserrat" panose="00000500000000000000" pitchFamily="2" charset="0"/>
                <a:ea typeface="+mn-ea"/>
                <a:cs typeface="+mn-cs"/>
              </a:rPr>
              <a:t>1.1</a:t>
            </a:r>
          </a:p>
        </p:txBody>
      </p:sp>
      <p:sp>
        <p:nvSpPr>
          <p:cNvPr id="17" name="TextBox 69">
            <a:extLst>
              <a:ext uri="{FF2B5EF4-FFF2-40B4-BE49-F238E27FC236}">
                <a16:creationId xmlns:a16="http://schemas.microsoft.com/office/drawing/2014/main" id="{5C3DB3DA-7B5F-0F10-0379-AAA1F8E1647B}"/>
              </a:ext>
            </a:extLst>
          </p:cNvPr>
          <p:cNvSpPr txBox="1"/>
          <p:nvPr/>
        </p:nvSpPr>
        <p:spPr>
          <a:xfrm>
            <a:off x="9948396" y="311838"/>
            <a:ext cx="972000" cy="339452"/>
          </a:xfrm>
          <a:prstGeom prst="rect">
            <a:avLst/>
          </a:prstGeom>
          <a:noFill/>
        </p:spPr>
        <p:txBody>
          <a:bodyPr wrap="square" rtlCol="0">
            <a:spAutoFit/>
          </a:bodyPr>
          <a:lstStyle/>
          <a:p>
            <a:pPr marL="0" marR="0" lvl="0" indent="0" algn="ctr" defTabSz="914400" rtl="0" eaLnBrk="1" fontAlgn="auto" latinLnBrk="0" hangingPunct="1">
              <a:lnSpc>
                <a:spcPct val="80000"/>
              </a:lnSpc>
              <a:buClrTx/>
              <a:buSzTx/>
              <a:buFontTx/>
              <a:buNone/>
              <a:tabLst/>
              <a:defRPr/>
            </a:pPr>
            <a:r>
              <a:rPr kumimoji="0" lang="fr-FR" sz="1000" b="1" i="0" u="none" strike="noStrike" kern="1200" cap="none" spc="0" normalizeH="0" baseline="0" noProof="0">
                <a:ln>
                  <a:noFill/>
                </a:ln>
                <a:solidFill>
                  <a:schemeClr val="tx2"/>
                </a:solidFill>
                <a:effectLst/>
                <a:uLnTx/>
                <a:uFillTx/>
                <a:latin typeface="Montserrat" panose="00000500000000000000" pitchFamily="2" charset="0"/>
                <a:ea typeface="+mn-ea"/>
                <a:cs typeface="+mn-cs"/>
              </a:rPr>
              <a:t>Validation Ecominéro</a:t>
            </a:r>
          </a:p>
        </p:txBody>
      </p:sp>
      <p:sp>
        <p:nvSpPr>
          <p:cNvPr id="19" name="Chevron 7">
            <a:extLst>
              <a:ext uri="{FF2B5EF4-FFF2-40B4-BE49-F238E27FC236}">
                <a16:creationId xmlns:a16="http://schemas.microsoft.com/office/drawing/2014/main" id="{9E40CDA1-C327-D1D4-5972-8FF654AE1979}"/>
              </a:ext>
            </a:extLst>
          </p:cNvPr>
          <p:cNvSpPr/>
          <p:nvPr/>
        </p:nvSpPr>
        <p:spPr>
          <a:xfrm>
            <a:off x="9948396" y="85597"/>
            <a:ext cx="972000" cy="216000"/>
          </a:xfrm>
          <a:prstGeom prst="chevron">
            <a:avLst>
              <a:gd name="adj" fmla="val 20000"/>
            </a:avLst>
          </a:prstGeom>
          <a:solidFill>
            <a:schemeClr val="tx2"/>
          </a:solidFill>
          <a:ln w="12700" cap="flat" cmpd="sng" algn="ctr">
            <a:solidFill>
              <a:srgbClr val="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a:ln>
                <a:noFill/>
              </a:ln>
              <a:solidFill>
                <a:srgbClr val="0F3A93"/>
              </a:solidFill>
              <a:effectLst>
                <a:glow>
                  <a:scrgbClr r="0" g="0" b="0"/>
                </a:glow>
              </a:effectLst>
              <a:uLnTx/>
              <a:uFillTx/>
              <a:latin typeface="Montserrat" panose="00000500000000000000" pitchFamily="2" charset="0"/>
              <a:ea typeface="+mn-ea"/>
              <a:cs typeface="+mn-cs"/>
            </a:endParaRPr>
          </a:p>
        </p:txBody>
      </p:sp>
      <p:sp>
        <p:nvSpPr>
          <p:cNvPr id="21" name="Oval 14">
            <a:extLst>
              <a:ext uri="{FF2B5EF4-FFF2-40B4-BE49-F238E27FC236}">
                <a16:creationId xmlns:a16="http://schemas.microsoft.com/office/drawing/2014/main" id="{8E1EFD63-A177-7DB2-F2AE-D6F36C5053DE}"/>
              </a:ext>
            </a:extLst>
          </p:cNvPr>
          <p:cNvSpPr>
            <a:spLocks/>
          </p:cNvSpPr>
          <p:nvPr/>
        </p:nvSpPr>
        <p:spPr>
          <a:xfrm>
            <a:off x="10275996" y="67597"/>
            <a:ext cx="316800" cy="252000"/>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chemeClr val="tx2"/>
                </a:solidFill>
                <a:effectLst/>
                <a:uLnTx/>
                <a:uFillTx/>
                <a:latin typeface="Montserrat" panose="00000500000000000000" pitchFamily="2" charset="0"/>
                <a:ea typeface="+mn-ea"/>
                <a:cs typeface="+mn-cs"/>
              </a:rPr>
              <a:t>1.2</a:t>
            </a:r>
          </a:p>
        </p:txBody>
      </p:sp>
      <p:sp>
        <p:nvSpPr>
          <p:cNvPr id="41" name="Rectangle 40">
            <a:extLst>
              <a:ext uri="{FF2B5EF4-FFF2-40B4-BE49-F238E27FC236}">
                <a16:creationId xmlns:a16="http://schemas.microsoft.com/office/drawing/2014/main" id="{D3C8BC2C-32FA-308D-2491-2B57F0B263FD}"/>
              </a:ext>
            </a:extLst>
          </p:cNvPr>
          <p:cNvSpPr/>
          <p:nvPr/>
        </p:nvSpPr>
        <p:spPr>
          <a:xfrm>
            <a:off x="3474720" y="6373370"/>
            <a:ext cx="396240" cy="172628"/>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2B63946D-9BEB-DB74-5858-9D9FFA68D3D8}"/>
              </a:ext>
            </a:extLst>
          </p:cNvPr>
          <p:cNvSpPr/>
          <p:nvPr/>
        </p:nvSpPr>
        <p:spPr>
          <a:xfrm>
            <a:off x="5988843" y="2701474"/>
            <a:ext cx="275159" cy="167156"/>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Oval 8">
            <a:extLst>
              <a:ext uri="{FF2B5EF4-FFF2-40B4-BE49-F238E27FC236}">
                <a16:creationId xmlns:a16="http://schemas.microsoft.com/office/drawing/2014/main" id="{BD10AE5E-AC60-0814-2C9B-8439199EBECF}"/>
              </a:ext>
            </a:extLst>
          </p:cNvPr>
          <p:cNvSpPr/>
          <p:nvPr/>
        </p:nvSpPr>
        <p:spPr>
          <a:xfrm>
            <a:off x="6621087" y="5943600"/>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4</a:t>
            </a:r>
          </a:p>
        </p:txBody>
      </p:sp>
      <p:sp>
        <p:nvSpPr>
          <p:cNvPr id="47" name="Oval 8">
            <a:extLst>
              <a:ext uri="{FF2B5EF4-FFF2-40B4-BE49-F238E27FC236}">
                <a16:creationId xmlns:a16="http://schemas.microsoft.com/office/drawing/2014/main" id="{38CB2332-91DA-3627-CDC7-11A9BD51BD58}"/>
              </a:ext>
            </a:extLst>
          </p:cNvPr>
          <p:cNvSpPr/>
          <p:nvPr/>
        </p:nvSpPr>
        <p:spPr>
          <a:xfrm>
            <a:off x="3945896" y="6354592"/>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5</a:t>
            </a:r>
          </a:p>
        </p:txBody>
      </p:sp>
      <p:sp>
        <p:nvSpPr>
          <p:cNvPr id="50" name="Oval 8">
            <a:extLst>
              <a:ext uri="{FF2B5EF4-FFF2-40B4-BE49-F238E27FC236}">
                <a16:creationId xmlns:a16="http://schemas.microsoft.com/office/drawing/2014/main" id="{B9717B1D-7A24-CA7E-8FD0-DE15FEAAA2FA}"/>
              </a:ext>
            </a:extLst>
          </p:cNvPr>
          <p:cNvSpPr/>
          <p:nvPr/>
        </p:nvSpPr>
        <p:spPr>
          <a:xfrm>
            <a:off x="6998169" y="4405391"/>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5</a:t>
            </a:r>
          </a:p>
        </p:txBody>
      </p:sp>
      <p:sp>
        <p:nvSpPr>
          <p:cNvPr id="20" name="Oval 8">
            <a:extLst>
              <a:ext uri="{FF2B5EF4-FFF2-40B4-BE49-F238E27FC236}">
                <a16:creationId xmlns:a16="http://schemas.microsoft.com/office/drawing/2014/main" id="{1BAC78F9-F133-E0CB-017B-EDCC58F44B13}"/>
              </a:ext>
            </a:extLst>
          </p:cNvPr>
          <p:cNvSpPr/>
          <p:nvPr/>
        </p:nvSpPr>
        <p:spPr>
          <a:xfrm>
            <a:off x="1016373" y="2799505"/>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2</a:t>
            </a:r>
            <a:endParaRPr lang="fr-FR" sz="1600" b="1"/>
          </a:p>
        </p:txBody>
      </p:sp>
    </p:spTree>
    <p:extLst>
      <p:ext uri="{BB962C8B-B14F-4D97-AF65-F5344CB8AC3E}">
        <p14:creationId xmlns:p14="http://schemas.microsoft.com/office/powerpoint/2010/main" val="1225679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t 13" hidden="1">
            <a:extLst>
              <a:ext uri="{FF2B5EF4-FFF2-40B4-BE49-F238E27FC236}">
                <a16:creationId xmlns:a16="http://schemas.microsoft.com/office/drawing/2014/main" id="{545C559A-5BFD-4BD9-9FA8-1C1CB81DB8F0}"/>
              </a:ext>
            </a:extLst>
          </p:cNvPr>
          <p:cNvGraphicFramePr>
            <a:graphicFrameLocks noChangeAspect="1"/>
          </p:cNvGraphicFramePr>
          <p:nvPr>
            <p:custDataLst>
              <p:tags r:id="rId1"/>
            </p:custDataLst>
          </p:nvPr>
        </p:nvGraphicFramePr>
        <p:xfrm>
          <a:off x="3419" y="3619"/>
          <a:ext cx="1811" cy="1811"/>
        </p:xfrm>
        <a:graphic>
          <a:graphicData uri="http://schemas.openxmlformats.org/presentationml/2006/ole">
            <mc:AlternateContent xmlns:mc="http://schemas.openxmlformats.org/markup-compatibility/2006">
              <mc:Choice xmlns:v="urn:schemas-microsoft-com:vml" Requires="v">
                <p:oleObj name="Diapositive think-cell" r:id="rId4" imgW="473" imgH="473" progId="TCLayout.ActiveDocument.1">
                  <p:embed/>
                </p:oleObj>
              </mc:Choice>
              <mc:Fallback>
                <p:oleObj name="Diapositive think-cell" r:id="rId4" imgW="473" imgH="473" progId="TCLayout.ActiveDocument.1">
                  <p:embed/>
                  <p:pic>
                    <p:nvPicPr>
                      <p:cNvPr id="14" name="Objet 13" hidden="1">
                        <a:extLst>
                          <a:ext uri="{FF2B5EF4-FFF2-40B4-BE49-F238E27FC236}">
                            <a16:creationId xmlns:a16="http://schemas.microsoft.com/office/drawing/2014/main" id="{545C559A-5BFD-4BD9-9FA8-1C1CB81DB8F0}"/>
                          </a:ext>
                        </a:extLst>
                      </p:cNvPr>
                      <p:cNvPicPr/>
                      <p:nvPr/>
                    </p:nvPicPr>
                    <p:blipFill>
                      <a:blip r:embed="rId5"/>
                      <a:stretch>
                        <a:fillRect/>
                      </a:stretch>
                    </p:blipFill>
                    <p:spPr>
                      <a:xfrm>
                        <a:off x="3419" y="3619"/>
                        <a:ext cx="1811" cy="1811"/>
                      </a:xfrm>
                      <a:prstGeom prst="rect">
                        <a:avLst/>
                      </a:prstGeom>
                    </p:spPr>
                  </p:pic>
                </p:oleObj>
              </mc:Fallback>
            </mc:AlternateContent>
          </a:graphicData>
        </a:graphic>
      </p:graphicFrame>
      <p:pic>
        <p:nvPicPr>
          <p:cNvPr id="57" name="Image 56">
            <a:extLst>
              <a:ext uri="{FF2B5EF4-FFF2-40B4-BE49-F238E27FC236}">
                <a16:creationId xmlns:a16="http://schemas.microsoft.com/office/drawing/2014/main" id="{1E5FBA72-E2CA-E52F-FBFA-D3B389821F8C}"/>
              </a:ext>
            </a:extLst>
          </p:cNvPr>
          <p:cNvPicPr>
            <a:picLocks noChangeAspect="1"/>
          </p:cNvPicPr>
          <p:nvPr/>
        </p:nvPicPr>
        <p:blipFill>
          <a:blip r:embed="rId6"/>
          <a:stretch>
            <a:fillRect/>
          </a:stretch>
        </p:blipFill>
        <p:spPr>
          <a:xfrm>
            <a:off x="808552" y="3978093"/>
            <a:ext cx="5740348" cy="1123374"/>
          </a:xfrm>
          <a:prstGeom prst="rect">
            <a:avLst/>
          </a:prstGeom>
        </p:spPr>
      </p:pic>
      <p:sp>
        <p:nvSpPr>
          <p:cNvPr id="7" name="object 65">
            <a:extLst>
              <a:ext uri="{FF2B5EF4-FFF2-40B4-BE49-F238E27FC236}">
                <a16:creationId xmlns:a16="http://schemas.microsoft.com/office/drawing/2014/main" id="{4CB3BA3A-B644-4EF6-A081-7A9E159CBD1C}"/>
              </a:ext>
            </a:extLst>
          </p:cNvPr>
          <p:cNvSpPr/>
          <p:nvPr/>
        </p:nvSpPr>
        <p:spPr>
          <a:xfrm>
            <a:off x="823812" y="536031"/>
            <a:ext cx="136038" cy="410286"/>
          </a:xfrm>
          <a:custGeom>
            <a:avLst/>
            <a:gdLst/>
            <a:ahLst/>
            <a:cxnLst/>
            <a:rect l="l" t="t" r="r" b="b"/>
            <a:pathLst>
              <a:path w="119380" h="360044">
                <a:moveTo>
                  <a:pt x="18204" y="0"/>
                </a:moveTo>
                <a:lnTo>
                  <a:pt x="9377" y="2195"/>
                </a:lnTo>
                <a:lnTo>
                  <a:pt x="2998" y="8016"/>
                </a:lnTo>
                <a:lnTo>
                  <a:pt x="16" y="16091"/>
                </a:lnTo>
                <a:lnTo>
                  <a:pt x="1376" y="25044"/>
                </a:lnTo>
                <a:lnTo>
                  <a:pt x="14982" y="61562"/>
                </a:lnTo>
                <a:lnTo>
                  <a:pt x="24954" y="99693"/>
                </a:lnTo>
                <a:lnTo>
                  <a:pt x="31087" y="139231"/>
                </a:lnTo>
                <a:lnTo>
                  <a:pt x="33177" y="179971"/>
                </a:lnTo>
                <a:lnTo>
                  <a:pt x="31085" y="220722"/>
                </a:lnTo>
                <a:lnTo>
                  <a:pt x="24947" y="260273"/>
                </a:lnTo>
                <a:lnTo>
                  <a:pt x="14971" y="298415"/>
                </a:lnTo>
                <a:lnTo>
                  <a:pt x="1363" y="334937"/>
                </a:lnTo>
                <a:lnTo>
                  <a:pt x="0" y="343870"/>
                </a:lnTo>
                <a:lnTo>
                  <a:pt x="2959" y="351932"/>
                </a:lnTo>
                <a:lnTo>
                  <a:pt x="9302" y="357761"/>
                </a:lnTo>
                <a:lnTo>
                  <a:pt x="18089" y="359994"/>
                </a:lnTo>
                <a:lnTo>
                  <a:pt x="79748" y="359867"/>
                </a:lnTo>
                <a:lnTo>
                  <a:pt x="102118" y="308205"/>
                </a:lnTo>
                <a:lnTo>
                  <a:pt x="111583" y="266680"/>
                </a:lnTo>
                <a:lnTo>
                  <a:pt x="117387" y="223879"/>
                </a:lnTo>
                <a:lnTo>
                  <a:pt x="119359" y="179971"/>
                </a:lnTo>
                <a:lnTo>
                  <a:pt x="117369" y="136144"/>
                </a:lnTo>
                <a:lnTo>
                  <a:pt x="111518" y="93416"/>
                </a:lnTo>
                <a:lnTo>
                  <a:pt x="101984" y="51957"/>
                </a:lnTo>
                <a:lnTo>
                  <a:pt x="88943" y="11938"/>
                </a:lnTo>
                <a:lnTo>
                  <a:pt x="79595" y="431"/>
                </a:lnTo>
                <a:lnTo>
                  <a:pt x="18204" y="0"/>
                </a:lnTo>
                <a:close/>
              </a:path>
            </a:pathLst>
          </a:custGeom>
          <a:solidFill>
            <a:srgbClr val="47BC54"/>
          </a:solidFill>
        </p:spPr>
        <p:txBody>
          <a:bodyPr wrap="square" lIns="0" tIns="0" rIns="0" bIns="0" rtlCol="0"/>
          <a:lstStyle/>
          <a:p>
            <a:pPr defTabSz="1041993">
              <a:defRPr/>
            </a:pPr>
            <a:endParaRPr lang="fr-FR" sz="1596">
              <a:solidFill>
                <a:prstClr val="black"/>
              </a:solidFill>
              <a:latin typeface="Montserrat" panose="00000500000000000000" pitchFamily="2"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56D1257D-EB8B-48F2-9E80-575AB201AAB5}"/>
              </a:ext>
            </a:extLst>
          </p:cNvPr>
          <p:cNvSpPr>
            <a:spLocks noGrp="1"/>
          </p:cNvSpPr>
          <p:nvPr>
            <p:ph type="sldNum" sz="quarter" idx="7"/>
          </p:nvPr>
        </p:nvSpPr>
        <p:spPr>
          <a:xfrm>
            <a:off x="11582400" y="6518340"/>
            <a:ext cx="404490" cy="175501"/>
          </a:xfrm>
          <a:prstGeom prst="rect">
            <a:avLst/>
          </a:prstGeom>
        </p:spPr>
        <p:txBody>
          <a:bodyPr wrap="square" lIns="0" tIns="0" rIns="0" bIns="0">
            <a:spAutoFit/>
          </a:bodyPr>
          <a:lstStyle>
            <a:defPPr>
              <a:defRPr lang="fr-FR"/>
            </a:defPPr>
            <a:lvl1pPr marL="0" algn="r" defTabSz="1042552" rtl="0" eaLnBrk="1" latinLnBrk="0" hangingPunct="1">
              <a:defRPr sz="1140" kern="1200">
                <a:solidFill>
                  <a:schemeClr val="tx1">
                    <a:tint val="75000"/>
                  </a:schemeClr>
                </a:solidFill>
                <a:latin typeface="Montserrat" panose="00000500000000000000" pitchFamily="2" charset="0"/>
                <a:ea typeface="+mn-ea"/>
                <a:cs typeface="+mn-cs"/>
              </a:defRPr>
            </a:lvl1pPr>
            <a:lvl2pPr marL="521275" algn="l" defTabSz="1042552" rtl="0" eaLnBrk="1" latinLnBrk="0" hangingPunct="1">
              <a:defRPr sz="2052" kern="1200">
                <a:solidFill>
                  <a:schemeClr val="tx1"/>
                </a:solidFill>
                <a:latin typeface="+mn-lt"/>
                <a:ea typeface="+mn-ea"/>
                <a:cs typeface="+mn-cs"/>
              </a:defRPr>
            </a:lvl2pPr>
            <a:lvl3pPr marL="1042552" algn="l" defTabSz="1042552" rtl="0" eaLnBrk="1" latinLnBrk="0" hangingPunct="1">
              <a:defRPr sz="2052" kern="1200">
                <a:solidFill>
                  <a:schemeClr val="tx1"/>
                </a:solidFill>
                <a:latin typeface="+mn-lt"/>
                <a:ea typeface="+mn-ea"/>
                <a:cs typeface="+mn-cs"/>
              </a:defRPr>
            </a:lvl3pPr>
            <a:lvl4pPr marL="1563829" algn="l" defTabSz="1042552" rtl="0" eaLnBrk="1" latinLnBrk="0" hangingPunct="1">
              <a:defRPr sz="2052" kern="1200">
                <a:solidFill>
                  <a:schemeClr val="tx1"/>
                </a:solidFill>
                <a:latin typeface="+mn-lt"/>
                <a:ea typeface="+mn-ea"/>
                <a:cs typeface="+mn-cs"/>
              </a:defRPr>
            </a:lvl4pPr>
            <a:lvl5pPr marL="2085105" algn="l" defTabSz="1042552" rtl="0" eaLnBrk="1" latinLnBrk="0" hangingPunct="1">
              <a:defRPr sz="2052" kern="1200">
                <a:solidFill>
                  <a:schemeClr val="tx1"/>
                </a:solidFill>
                <a:latin typeface="+mn-lt"/>
                <a:ea typeface="+mn-ea"/>
                <a:cs typeface="+mn-cs"/>
              </a:defRPr>
            </a:lvl5pPr>
            <a:lvl6pPr marL="2606381" algn="l" defTabSz="1042552" rtl="0" eaLnBrk="1" latinLnBrk="0" hangingPunct="1">
              <a:defRPr sz="2052" kern="1200">
                <a:solidFill>
                  <a:schemeClr val="tx1"/>
                </a:solidFill>
                <a:latin typeface="+mn-lt"/>
                <a:ea typeface="+mn-ea"/>
                <a:cs typeface="+mn-cs"/>
              </a:defRPr>
            </a:lvl6pPr>
            <a:lvl7pPr marL="3127658" algn="l" defTabSz="1042552" rtl="0" eaLnBrk="1" latinLnBrk="0" hangingPunct="1">
              <a:defRPr sz="2052" kern="1200">
                <a:solidFill>
                  <a:schemeClr val="tx1"/>
                </a:solidFill>
                <a:latin typeface="+mn-lt"/>
                <a:ea typeface="+mn-ea"/>
                <a:cs typeface="+mn-cs"/>
              </a:defRPr>
            </a:lvl7pPr>
            <a:lvl8pPr marL="3648933" algn="l" defTabSz="1042552" rtl="0" eaLnBrk="1" latinLnBrk="0" hangingPunct="1">
              <a:defRPr sz="2052" kern="1200">
                <a:solidFill>
                  <a:schemeClr val="tx1"/>
                </a:solidFill>
                <a:latin typeface="+mn-lt"/>
                <a:ea typeface="+mn-ea"/>
                <a:cs typeface="+mn-cs"/>
              </a:defRPr>
            </a:lvl8pPr>
            <a:lvl9pPr marL="4170210" algn="l" defTabSz="1042552" rtl="0" eaLnBrk="1" latinLnBrk="0" hangingPunct="1">
              <a:defRPr sz="2052" kern="1200">
                <a:solidFill>
                  <a:schemeClr val="tx1"/>
                </a:solidFill>
                <a:latin typeface="+mn-lt"/>
                <a:ea typeface="+mn-ea"/>
                <a:cs typeface="+mn-cs"/>
              </a:defRPr>
            </a:lvl9pPr>
          </a:lstStyle>
          <a:p>
            <a:pPr defTabSz="1042250">
              <a:defRPr/>
            </a:pPr>
            <a:fld id="{B6F15528-21DE-4FAA-801E-634DDDAF4B2B}" type="slidenum">
              <a:rPr lang="fr-FR" smtClean="0"/>
              <a:pPr defTabSz="1042250">
                <a:defRPr/>
              </a:pPr>
              <a:t>7</a:t>
            </a:fld>
            <a:endParaRPr lang="fr-FR" sz="1026">
              <a:solidFill>
                <a:prstClr val="black">
                  <a:tint val="75000"/>
                </a:prstClr>
              </a:solidFill>
            </a:endParaRPr>
          </a:p>
        </p:txBody>
      </p:sp>
      <p:sp>
        <p:nvSpPr>
          <p:cNvPr id="49" name="object 10">
            <a:extLst>
              <a:ext uri="{FF2B5EF4-FFF2-40B4-BE49-F238E27FC236}">
                <a16:creationId xmlns:a16="http://schemas.microsoft.com/office/drawing/2014/main" id="{B16ED014-BA73-040E-6A6A-61A27D1E3813}"/>
              </a:ext>
            </a:extLst>
          </p:cNvPr>
          <p:cNvSpPr txBox="1">
            <a:spLocks/>
          </p:cNvSpPr>
          <p:nvPr/>
        </p:nvSpPr>
        <p:spPr>
          <a:xfrm>
            <a:off x="1067173" y="564447"/>
            <a:ext cx="10671734" cy="350545"/>
          </a:xfrm>
          <a:prstGeom prst="rect">
            <a:avLst/>
          </a:prstGeom>
        </p:spPr>
        <p:txBody>
          <a:bodyPr vert="horz" wrap="square" lIns="0" tIns="0" rIns="0" bIns="0" rtlCol="0" anchor="ctr" anchorCtr="0">
            <a:spAutoFit/>
          </a:bodyPr>
          <a:lstStyle>
            <a:lvl1pPr algn="l" defTabSz="986902" rtl="0" eaLnBrk="1" latinLnBrk="0" hangingPunct="1">
              <a:spcBef>
                <a:spcPct val="0"/>
              </a:spcBef>
              <a:buNone/>
              <a:defRPr sz="2105" b="1" kern="0" cap="none" spc="0" baseline="0">
                <a:ln>
                  <a:noFill/>
                </a:ln>
                <a:solidFill>
                  <a:schemeClr val="tx2"/>
                </a:solidFill>
                <a:effectLst/>
                <a:latin typeface="Arial" panose="020B0604020202020204" pitchFamily="34" charset="0"/>
                <a:ea typeface="+mj-ea"/>
                <a:cs typeface="Arial" panose="020B0604020202020204" pitchFamily="34" charset="0"/>
              </a:defRPr>
            </a:lvl1pPr>
          </a:lstStyle>
          <a:p>
            <a:pPr marL="0" lvl="5" defTabSz="913499">
              <a:buClr>
                <a:srgbClr val="C1B5B9"/>
              </a:buClr>
              <a:buSzPct val="77000"/>
              <a:defRPr/>
            </a:pPr>
            <a:r>
              <a:rPr lang="fr-FR" sz="2278" b="1" kern="0">
                <a:solidFill>
                  <a:srgbClr val="003196"/>
                </a:solidFill>
                <a:latin typeface="Montserrat" panose="00000500000000000000" pitchFamily="2" charset="0"/>
                <a:cs typeface="Arial" panose="020B0604020202020204" pitchFamily="34" charset="0"/>
              </a:rPr>
              <a:t>Etape 1.1 – Import du registre des déchets (2 / 3)</a:t>
            </a:r>
            <a:endParaRPr lang="fr-FR" sz="1823" kern="0">
              <a:solidFill>
                <a:srgbClr val="D9D9D9">
                  <a:lumMod val="75000"/>
                </a:srgbClr>
              </a:solidFill>
              <a:latin typeface="Montserrat" panose="00000500000000000000" pitchFamily="2" charset="0"/>
              <a:cs typeface="Arial" panose="020B0604020202020204" pitchFamily="34" charset="0"/>
            </a:endParaRPr>
          </a:p>
        </p:txBody>
      </p:sp>
      <p:sp>
        <p:nvSpPr>
          <p:cNvPr id="12" name="TextBox 15">
            <a:extLst>
              <a:ext uri="{FF2B5EF4-FFF2-40B4-BE49-F238E27FC236}">
                <a16:creationId xmlns:a16="http://schemas.microsoft.com/office/drawing/2014/main" id="{8671D972-BCED-471F-0941-DFC4C3DB9E8A}"/>
              </a:ext>
            </a:extLst>
          </p:cNvPr>
          <p:cNvSpPr txBox="1"/>
          <p:nvPr/>
        </p:nvSpPr>
        <p:spPr>
          <a:xfrm rot="10800000" flipH="1" flipV="1">
            <a:off x="7020023" y="1240476"/>
            <a:ext cx="4881134" cy="5120243"/>
          </a:xfrm>
          <a:prstGeom prst="rect">
            <a:avLst/>
          </a:prstGeom>
          <a:noFill/>
        </p:spPr>
        <p:txBody>
          <a:bodyPr wrap="square" lIns="36000" tIns="0" rIns="36000" bIns="0" rtlCol="0">
            <a:noAutofit/>
          </a:bodyPr>
          <a:lstStyle/>
          <a:p>
            <a:r>
              <a:rPr lang="fr-FR" sz="1100">
                <a:latin typeface="Montserrat" panose="00000500000000000000" pitchFamily="2" charset="0"/>
              </a:rPr>
              <a:t>Les sociétés pour lesquelles vous pouvez importer le registre des déchets sont indiquées avec le statut "1/3 Ouverte". Ce statut signifie que la période de déclaration est active pour le mois précédent (M-1)</a:t>
            </a:r>
          </a:p>
          <a:p>
            <a:endParaRPr lang="fr-FR" sz="1100">
              <a:latin typeface="Montserrat" panose="00000500000000000000" pitchFamily="2" charset="0"/>
            </a:endParaRPr>
          </a:p>
          <a:p>
            <a:pPr marL="228600" indent="-228600">
              <a:buFont typeface="+mj-lt"/>
              <a:buAutoNum type="arabicPeriod"/>
            </a:pPr>
            <a:r>
              <a:rPr lang="fr-FR" sz="1100">
                <a:latin typeface="Montserrat" panose="00000500000000000000" pitchFamily="2" charset="0"/>
              </a:rPr>
              <a:t>Cliquez sur le nom d’usage du site pour effectuer l’import du registre des déchets</a:t>
            </a:r>
          </a:p>
          <a:p>
            <a:pPr marL="228600" indent="-228600">
              <a:buFont typeface="+mj-lt"/>
              <a:buAutoNum type="arabicPeriod"/>
            </a:pPr>
            <a:endParaRPr lang="fr-FR" sz="1100">
              <a:latin typeface="Montserrat" panose="00000500000000000000" pitchFamily="2" charset="0"/>
            </a:endParaRPr>
          </a:p>
          <a:p>
            <a:pPr marL="228600" indent="-228600">
              <a:buFont typeface="+mj-lt"/>
              <a:buAutoNum type="arabicPeriod"/>
            </a:pPr>
            <a:r>
              <a:rPr lang="fr-FR" sz="1100">
                <a:latin typeface="Montserrat" panose="00000500000000000000" pitchFamily="2" charset="0"/>
              </a:rPr>
              <a:t>Afin d’importer le registre des déchets selon le format exigé par Ecominéro, veuillez cliquer sur les 3 points horizontaux puis « Télécharger le </a:t>
            </a:r>
            <a:r>
              <a:rPr lang="fr-FR" sz="1100" err="1">
                <a:latin typeface="Montserrat" panose="00000500000000000000" pitchFamily="2" charset="0"/>
              </a:rPr>
              <a:t>template</a:t>
            </a:r>
            <a:r>
              <a:rPr lang="fr-FR" sz="1100">
                <a:latin typeface="Montserrat" panose="00000500000000000000" pitchFamily="2" charset="0"/>
              </a:rPr>
              <a:t> »</a:t>
            </a:r>
          </a:p>
          <a:p>
            <a:pPr marL="228600" indent="-228600">
              <a:buFont typeface="+mj-lt"/>
              <a:buAutoNum type="arabicPeriod"/>
            </a:pPr>
            <a:endParaRPr lang="fr-FR" sz="1100">
              <a:latin typeface="Montserrat" panose="00000500000000000000" pitchFamily="2" charset="0"/>
            </a:endParaRPr>
          </a:p>
          <a:p>
            <a:pPr marL="228600" indent="-228600">
              <a:buFont typeface="+mj-lt"/>
              <a:buAutoNum type="arabicPeriod"/>
            </a:pPr>
            <a:r>
              <a:rPr lang="fr-FR" sz="1100">
                <a:latin typeface="Montserrat" panose="00000500000000000000" pitchFamily="2" charset="0"/>
              </a:rPr>
              <a:t>Complétez les 17 champs du fichier Excel pour chaque ligne de déchets du mois M-1. Veuillez respecter le format décrit page suivante</a:t>
            </a:r>
          </a:p>
          <a:p>
            <a:pPr marL="228600" indent="-228600">
              <a:buFont typeface="+mj-lt"/>
              <a:buAutoNum type="arabicPeriod"/>
            </a:pPr>
            <a:endParaRPr lang="fr-FR" sz="1100">
              <a:latin typeface="Montserrat" panose="00000500000000000000" pitchFamily="2" charset="0"/>
            </a:endParaRPr>
          </a:p>
          <a:p>
            <a:pPr marL="228600" indent="-228600">
              <a:spcAft>
                <a:spcPts val="600"/>
              </a:spcAft>
              <a:buFont typeface="+mj-lt"/>
              <a:buAutoNum type="arabicPeriod"/>
            </a:pPr>
            <a:r>
              <a:rPr lang="fr-FR" sz="1100">
                <a:latin typeface="Montserrat" panose="00000500000000000000" pitchFamily="2" charset="0"/>
              </a:rPr>
              <a:t>Importez votre registre en cliquant sur « Import du registre »</a:t>
            </a:r>
          </a:p>
          <a:p>
            <a:pPr marL="685800" lvl="1" indent="-228600">
              <a:spcAft>
                <a:spcPts val="600"/>
              </a:spcAft>
              <a:buFont typeface="Wingdings" panose="05000000000000000000" pitchFamily="2" charset="2"/>
              <a:buChar char="§"/>
            </a:pPr>
            <a:r>
              <a:rPr lang="fr-FR" sz="1100">
                <a:latin typeface="Montserrat" panose="00000500000000000000" pitchFamily="2" charset="0"/>
              </a:rPr>
              <a:t>Veuillez respecter le format </a:t>
            </a:r>
            <a:r>
              <a:rPr lang="fr-FR" sz="1100">
                <a:solidFill>
                  <a:srgbClr val="000000"/>
                </a:solidFill>
                <a:effectLst/>
                <a:latin typeface="Montserrat" panose="00000500000000000000" pitchFamily="2" charset="0"/>
                <a:ea typeface="Calibri" panose="020F0502020204030204" pitchFamily="34" charset="0"/>
              </a:rPr>
              <a:t>du tableau Excel. Le titre, l'ordre et le nombre de colonnes doivent être maintenus</a:t>
            </a:r>
          </a:p>
          <a:p>
            <a:pPr marL="687600" lvl="1" indent="-228600">
              <a:spcAft>
                <a:spcPts val="600"/>
              </a:spcAft>
              <a:buFont typeface="Wingdings" panose="05000000000000000000" pitchFamily="2" charset="2"/>
              <a:buChar char="§"/>
            </a:pPr>
            <a:r>
              <a:rPr lang="fr-FR" sz="1100">
                <a:latin typeface="Montserrat" panose="00000500000000000000" pitchFamily="2" charset="0"/>
              </a:rPr>
              <a:t>Veuillez</a:t>
            </a:r>
            <a:r>
              <a:rPr lang="fr-FR" sz="1100">
                <a:solidFill>
                  <a:srgbClr val="000000"/>
                </a:solidFill>
                <a:latin typeface="Montserrat" panose="00000500000000000000" pitchFamily="2" charset="0"/>
              </a:rPr>
              <a:t> vérifier que le SIRET du site de réception indiqué dans le registre des déchets (colonne A) corresponde au site sur lequel vous souhaitez importer le registre des déchets</a:t>
            </a:r>
          </a:p>
          <a:p>
            <a:pPr marL="687600"/>
            <a:r>
              <a:rPr lang="fr-FR" sz="1100">
                <a:solidFill>
                  <a:srgbClr val="000000"/>
                </a:solidFill>
                <a:latin typeface="Montserrat" panose="00000500000000000000" pitchFamily="2" charset="0"/>
              </a:rPr>
              <a:t>Ces deux conditions doivent impérativement être respectées afin d’importer le registre des déchets. Dans le cas contraire, vous verrez le message suivant « Erreur d’import, code : 101 » ou « Erreur d’import, code : 102 » </a:t>
            </a:r>
          </a:p>
          <a:p>
            <a:pPr lvl="1"/>
            <a:endParaRPr lang="fr-FR" sz="1100">
              <a:latin typeface="Montserrat" panose="00000500000000000000" pitchFamily="2" charset="0"/>
            </a:endParaRPr>
          </a:p>
          <a:p>
            <a:pPr lvl="1"/>
            <a:endParaRPr lang="fr-FR" sz="1100">
              <a:latin typeface="Montserrat" panose="00000500000000000000" pitchFamily="2" charset="0"/>
            </a:endParaRPr>
          </a:p>
          <a:p>
            <a:pPr marL="685800" lvl="1" indent="-228600">
              <a:spcAft>
                <a:spcPts val="600"/>
              </a:spcAft>
              <a:buFont typeface="Wingdings" panose="05000000000000000000" pitchFamily="2" charset="2"/>
              <a:buChar char="§"/>
            </a:pPr>
            <a:endParaRPr lang="fr-FR" sz="1100">
              <a:latin typeface="Montserrat" panose="00000500000000000000" pitchFamily="2" charset="0"/>
            </a:endParaRPr>
          </a:p>
        </p:txBody>
      </p:sp>
      <p:sp>
        <p:nvSpPr>
          <p:cNvPr id="4" name="Oval 8">
            <a:extLst>
              <a:ext uri="{FF2B5EF4-FFF2-40B4-BE49-F238E27FC236}">
                <a16:creationId xmlns:a16="http://schemas.microsoft.com/office/drawing/2014/main" id="{06031D06-8A26-A767-3169-69A9246A971F}"/>
              </a:ext>
            </a:extLst>
          </p:cNvPr>
          <p:cNvSpPr/>
          <p:nvPr/>
        </p:nvSpPr>
        <p:spPr>
          <a:xfrm>
            <a:off x="6998169" y="1881007"/>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6</a:t>
            </a:r>
          </a:p>
        </p:txBody>
      </p:sp>
      <p:sp>
        <p:nvSpPr>
          <p:cNvPr id="5" name="Oval 8">
            <a:extLst>
              <a:ext uri="{FF2B5EF4-FFF2-40B4-BE49-F238E27FC236}">
                <a16:creationId xmlns:a16="http://schemas.microsoft.com/office/drawing/2014/main" id="{8E274EB3-FBCE-FCDE-ADC3-22D19F06A173}"/>
              </a:ext>
            </a:extLst>
          </p:cNvPr>
          <p:cNvSpPr/>
          <p:nvPr/>
        </p:nvSpPr>
        <p:spPr>
          <a:xfrm>
            <a:off x="6998169" y="2396825"/>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7</a:t>
            </a:r>
          </a:p>
        </p:txBody>
      </p:sp>
      <p:sp>
        <p:nvSpPr>
          <p:cNvPr id="9" name="Oval 8">
            <a:extLst>
              <a:ext uri="{FF2B5EF4-FFF2-40B4-BE49-F238E27FC236}">
                <a16:creationId xmlns:a16="http://schemas.microsoft.com/office/drawing/2014/main" id="{7E7423BC-95FC-B3C2-0606-2EAAC3A568E1}"/>
              </a:ext>
            </a:extLst>
          </p:cNvPr>
          <p:cNvSpPr/>
          <p:nvPr/>
        </p:nvSpPr>
        <p:spPr>
          <a:xfrm>
            <a:off x="6998169" y="3063054"/>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8</a:t>
            </a:r>
          </a:p>
        </p:txBody>
      </p:sp>
      <p:sp>
        <p:nvSpPr>
          <p:cNvPr id="8" name="object 3">
            <a:extLst>
              <a:ext uri="{FF2B5EF4-FFF2-40B4-BE49-F238E27FC236}">
                <a16:creationId xmlns:a16="http://schemas.microsoft.com/office/drawing/2014/main" id="{3135FF8F-0F08-3DAF-953E-B7D278BF989F}"/>
              </a:ext>
            </a:extLst>
          </p:cNvPr>
          <p:cNvSpPr/>
          <p:nvPr/>
        </p:nvSpPr>
        <p:spPr>
          <a:xfrm>
            <a:off x="1610" y="1811"/>
            <a:ext cx="410394" cy="6852933"/>
          </a:xfrm>
          <a:custGeom>
            <a:avLst/>
            <a:gdLst/>
            <a:ahLst/>
            <a:cxnLst/>
            <a:rect l="l" t="t" r="r" b="b"/>
            <a:pathLst>
              <a:path w="360045" h="6012180">
                <a:moveTo>
                  <a:pt x="35697" y="0"/>
                </a:moveTo>
                <a:lnTo>
                  <a:pt x="0" y="0"/>
                </a:lnTo>
                <a:lnTo>
                  <a:pt x="0" y="6012002"/>
                </a:lnTo>
                <a:lnTo>
                  <a:pt x="35714" y="6012002"/>
                </a:lnTo>
                <a:lnTo>
                  <a:pt x="50996" y="5977240"/>
                </a:lnTo>
                <a:lnTo>
                  <a:pt x="66671" y="5920518"/>
                </a:lnTo>
                <a:lnTo>
                  <a:pt x="76342" y="5873537"/>
                </a:lnTo>
                <a:lnTo>
                  <a:pt x="85864" y="5826425"/>
                </a:lnTo>
                <a:lnTo>
                  <a:pt x="95235" y="5779183"/>
                </a:lnTo>
                <a:lnTo>
                  <a:pt x="104456" y="5731811"/>
                </a:lnTo>
                <a:lnTo>
                  <a:pt x="113525" y="5684312"/>
                </a:lnTo>
                <a:lnTo>
                  <a:pt x="122442" y="5636685"/>
                </a:lnTo>
                <a:lnTo>
                  <a:pt x="131207" y="5588931"/>
                </a:lnTo>
                <a:lnTo>
                  <a:pt x="139818" y="5541052"/>
                </a:lnTo>
                <a:lnTo>
                  <a:pt x="148274" y="5493048"/>
                </a:lnTo>
                <a:lnTo>
                  <a:pt x="156576" y="5444920"/>
                </a:lnTo>
                <a:lnTo>
                  <a:pt x="164723" y="5396669"/>
                </a:lnTo>
                <a:lnTo>
                  <a:pt x="172713" y="5348296"/>
                </a:lnTo>
                <a:lnTo>
                  <a:pt x="180547" y="5299801"/>
                </a:lnTo>
                <a:lnTo>
                  <a:pt x="188223" y="5251186"/>
                </a:lnTo>
                <a:lnTo>
                  <a:pt x="195741" y="5202452"/>
                </a:lnTo>
                <a:lnTo>
                  <a:pt x="203101" y="5153598"/>
                </a:lnTo>
                <a:lnTo>
                  <a:pt x="210301" y="5104627"/>
                </a:lnTo>
                <a:lnTo>
                  <a:pt x="217341" y="5055539"/>
                </a:lnTo>
                <a:lnTo>
                  <a:pt x="224220" y="5006335"/>
                </a:lnTo>
                <a:lnTo>
                  <a:pt x="230938" y="4957015"/>
                </a:lnTo>
                <a:lnTo>
                  <a:pt x="237493" y="4907581"/>
                </a:lnTo>
                <a:lnTo>
                  <a:pt x="243886" y="4858033"/>
                </a:lnTo>
                <a:lnTo>
                  <a:pt x="250116" y="4808373"/>
                </a:lnTo>
                <a:lnTo>
                  <a:pt x="256181" y="4758601"/>
                </a:lnTo>
                <a:lnTo>
                  <a:pt x="262082" y="4708718"/>
                </a:lnTo>
                <a:lnTo>
                  <a:pt x="267818" y="4658725"/>
                </a:lnTo>
                <a:lnTo>
                  <a:pt x="273387" y="4608623"/>
                </a:lnTo>
                <a:lnTo>
                  <a:pt x="278790" y="4558412"/>
                </a:lnTo>
                <a:lnTo>
                  <a:pt x="284025" y="4508094"/>
                </a:lnTo>
                <a:lnTo>
                  <a:pt x="289092" y="4457669"/>
                </a:lnTo>
                <a:lnTo>
                  <a:pt x="293991" y="4407139"/>
                </a:lnTo>
                <a:lnTo>
                  <a:pt x="298720" y="4356504"/>
                </a:lnTo>
                <a:lnTo>
                  <a:pt x="303279" y="4305765"/>
                </a:lnTo>
                <a:lnTo>
                  <a:pt x="307668" y="4254922"/>
                </a:lnTo>
                <a:lnTo>
                  <a:pt x="311885" y="4203978"/>
                </a:lnTo>
                <a:lnTo>
                  <a:pt x="315930" y="4152932"/>
                </a:lnTo>
                <a:lnTo>
                  <a:pt x="319802" y="4101785"/>
                </a:lnTo>
                <a:lnTo>
                  <a:pt x="323502" y="4050539"/>
                </a:lnTo>
                <a:lnTo>
                  <a:pt x="327027" y="3999194"/>
                </a:lnTo>
                <a:lnTo>
                  <a:pt x="330377" y="3947751"/>
                </a:lnTo>
                <a:lnTo>
                  <a:pt x="333553" y="3896211"/>
                </a:lnTo>
                <a:lnTo>
                  <a:pt x="336552" y="3844575"/>
                </a:lnTo>
                <a:lnTo>
                  <a:pt x="339374" y="3792843"/>
                </a:lnTo>
                <a:lnTo>
                  <a:pt x="342020" y="3741017"/>
                </a:lnTo>
                <a:lnTo>
                  <a:pt x="344487" y="3689098"/>
                </a:lnTo>
                <a:lnTo>
                  <a:pt x="346776" y="3637085"/>
                </a:lnTo>
                <a:lnTo>
                  <a:pt x="348885" y="3584981"/>
                </a:lnTo>
                <a:lnTo>
                  <a:pt x="350815" y="3532786"/>
                </a:lnTo>
                <a:lnTo>
                  <a:pt x="352563" y="3480501"/>
                </a:lnTo>
                <a:lnTo>
                  <a:pt x="354131" y="3428126"/>
                </a:lnTo>
                <a:lnTo>
                  <a:pt x="355517" y="3375663"/>
                </a:lnTo>
                <a:lnTo>
                  <a:pt x="356720" y="3323113"/>
                </a:lnTo>
                <a:lnTo>
                  <a:pt x="357739" y="3270476"/>
                </a:lnTo>
                <a:lnTo>
                  <a:pt x="358575" y="3217753"/>
                </a:lnTo>
                <a:lnTo>
                  <a:pt x="359226" y="3164945"/>
                </a:lnTo>
                <a:lnTo>
                  <a:pt x="359692" y="3112053"/>
                </a:lnTo>
                <a:lnTo>
                  <a:pt x="359973" y="3059078"/>
                </a:lnTo>
                <a:lnTo>
                  <a:pt x="359973" y="2952965"/>
                </a:lnTo>
                <a:lnTo>
                  <a:pt x="359692" y="2899990"/>
                </a:lnTo>
                <a:lnTo>
                  <a:pt x="359226" y="2847099"/>
                </a:lnTo>
                <a:lnTo>
                  <a:pt x="358575" y="2794292"/>
                </a:lnTo>
                <a:lnTo>
                  <a:pt x="357739" y="2741570"/>
                </a:lnTo>
                <a:lnTo>
                  <a:pt x="356720" y="2688933"/>
                </a:lnTo>
                <a:lnTo>
                  <a:pt x="355517" y="2636383"/>
                </a:lnTo>
                <a:lnTo>
                  <a:pt x="354131" y="2583920"/>
                </a:lnTo>
                <a:lnTo>
                  <a:pt x="352563" y="2531546"/>
                </a:lnTo>
                <a:lnTo>
                  <a:pt x="350815" y="2479261"/>
                </a:lnTo>
                <a:lnTo>
                  <a:pt x="348885" y="2427065"/>
                </a:lnTo>
                <a:lnTo>
                  <a:pt x="346776" y="2374961"/>
                </a:lnTo>
                <a:lnTo>
                  <a:pt x="344487" y="2322948"/>
                </a:lnTo>
                <a:lnTo>
                  <a:pt x="342020" y="2271028"/>
                </a:lnTo>
                <a:lnTo>
                  <a:pt x="339374" y="2219202"/>
                </a:lnTo>
                <a:lnTo>
                  <a:pt x="336552" y="2167470"/>
                </a:lnTo>
                <a:lnTo>
                  <a:pt x="333553" y="2115833"/>
                </a:lnTo>
                <a:lnTo>
                  <a:pt x="330377" y="2064292"/>
                </a:lnTo>
                <a:lnTo>
                  <a:pt x="327027" y="2012849"/>
                </a:lnTo>
                <a:lnTo>
                  <a:pt x="323502" y="1961503"/>
                </a:lnTo>
                <a:lnTo>
                  <a:pt x="319802" y="1910256"/>
                </a:lnTo>
                <a:lnTo>
                  <a:pt x="315930" y="1859109"/>
                </a:lnTo>
                <a:lnTo>
                  <a:pt x="311885" y="1808062"/>
                </a:lnTo>
                <a:lnTo>
                  <a:pt x="307668" y="1757116"/>
                </a:lnTo>
                <a:lnTo>
                  <a:pt x="303279" y="1706273"/>
                </a:lnTo>
                <a:lnTo>
                  <a:pt x="298720" y="1655533"/>
                </a:lnTo>
                <a:lnTo>
                  <a:pt x="293991" y="1604897"/>
                </a:lnTo>
                <a:lnTo>
                  <a:pt x="289092" y="1554366"/>
                </a:lnTo>
                <a:lnTo>
                  <a:pt x="284025" y="1503941"/>
                </a:lnTo>
                <a:lnTo>
                  <a:pt x="278790" y="1453622"/>
                </a:lnTo>
                <a:lnTo>
                  <a:pt x="273387" y="1403411"/>
                </a:lnTo>
                <a:lnTo>
                  <a:pt x="267818" y="1353308"/>
                </a:lnTo>
                <a:lnTo>
                  <a:pt x="262082" y="1303315"/>
                </a:lnTo>
                <a:lnTo>
                  <a:pt x="256181" y="1253431"/>
                </a:lnTo>
                <a:lnTo>
                  <a:pt x="250116" y="1203659"/>
                </a:lnTo>
                <a:lnTo>
                  <a:pt x="243886" y="1153999"/>
                </a:lnTo>
                <a:lnTo>
                  <a:pt x="237493" y="1104451"/>
                </a:lnTo>
                <a:lnTo>
                  <a:pt x="230938" y="1055017"/>
                </a:lnTo>
                <a:lnTo>
                  <a:pt x="224220" y="1005697"/>
                </a:lnTo>
                <a:lnTo>
                  <a:pt x="217341" y="956493"/>
                </a:lnTo>
                <a:lnTo>
                  <a:pt x="210301" y="907405"/>
                </a:lnTo>
                <a:lnTo>
                  <a:pt x="203101" y="858435"/>
                </a:lnTo>
                <a:lnTo>
                  <a:pt x="195741" y="809582"/>
                </a:lnTo>
                <a:lnTo>
                  <a:pt x="188223" y="760848"/>
                </a:lnTo>
                <a:lnTo>
                  <a:pt x="180547" y="712234"/>
                </a:lnTo>
                <a:lnTo>
                  <a:pt x="172713" y="663741"/>
                </a:lnTo>
                <a:lnTo>
                  <a:pt x="164723" y="615369"/>
                </a:lnTo>
                <a:lnTo>
                  <a:pt x="156576" y="567119"/>
                </a:lnTo>
                <a:lnTo>
                  <a:pt x="148274" y="518993"/>
                </a:lnTo>
                <a:lnTo>
                  <a:pt x="139818" y="470991"/>
                </a:lnTo>
                <a:lnTo>
                  <a:pt x="131207" y="423114"/>
                </a:lnTo>
                <a:lnTo>
                  <a:pt x="122442" y="375363"/>
                </a:lnTo>
                <a:lnTo>
                  <a:pt x="113525" y="327738"/>
                </a:lnTo>
                <a:lnTo>
                  <a:pt x="104456" y="280242"/>
                </a:lnTo>
                <a:lnTo>
                  <a:pt x="95235" y="232873"/>
                </a:lnTo>
                <a:lnTo>
                  <a:pt x="85864" y="185635"/>
                </a:lnTo>
                <a:lnTo>
                  <a:pt x="76342" y="138526"/>
                </a:lnTo>
                <a:lnTo>
                  <a:pt x="66671" y="91548"/>
                </a:lnTo>
                <a:lnTo>
                  <a:pt x="50996" y="34813"/>
                </a:lnTo>
                <a:lnTo>
                  <a:pt x="35697" y="0"/>
                </a:lnTo>
                <a:close/>
              </a:path>
            </a:pathLst>
          </a:custGeom>
          <a:solidFill>
            <a:srgbClr val="0F3A93"/>
          </a:solidFill>
        </p:spPr>
        <p:txBody>
          <a:bodyPr wrap="square" lIns="0" tIns="0" rIns="0" bIns="0" rtlCol="0"/>
          <a:lstStyle/>
          <a:p>
            <a:pPr marL="0" marR="0" lvl="0" indent="0" algn="l" defTabSz="1042250" rtl="0" eaLnBrk="1" fontAlgn="auto" latinLnBrk="0" hangingPunct="1">
              <a:lnSpc>
                <a:spcPct val="100000"/>
              </a:lnSpc>
              <a:spcBef>
                <a:spcPts val="0"/>
              </a:spcBef>
              <a:spcAft>
                <a:spcPts val="0"/>
              </a:spcAft>
              <a:buClrTx/>
              <a:buSzTx/>
              <a:buFont typeface="Wingdings" pitchFamily="2" charset="2"/>
              <a:buNone/>
              <a:tabLst/>
              <a:defRPr/>
            </a:pPr>
            <a:endParaRPr kumimoji="0" lang="fr-FR" sz="1824"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0" name="Oval 8">
            <a:extLst>
              <a:ext uri="{FF2B5EF4-FFF2-40B4-BE49-F238E27FC236}">
                <a16:creationId xmlns:a16="http://schemas.microsoft.com/office/drawing/2014/main" id="{2DE82CCC-29BC-BB59-971E-59D97B3F00B8}"/>
              </a:ext>
            </a:extLst>
          </p:cNvPr>
          <p:cNvSpPr/>
          <p:nvPr/>
        </p:nvSpPr>
        <p:spPr>
          <a:xfrm>
            <a:off x="6998169" y="3747345"/>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9</a:t>
            </a:r>
          </a:p>
        </p:txBody>
      </p:sp>
      <p:pic>
        <p:nvPicPr>
          <p:cNvPr id="36" name="Image 35">
            <a:extLst>
              <a:ext uri="{FF2B5EF4-FFF2-40B4-BE49-F238E27FC236}">
                <a16:creationId xmlns:a16="http://schemas.microsoft.com/office/drawing/2014/main" id="{30141D8D-A72A-9351-EEF8-03DFC0BC6C18}"/>
              </a:ext>
            </a:extLst>
          </p:cNvPr>
          <p:cNvPicPr>
            <a:picLocks noChangeAspect="1"/>
          </p:cNvPicPr>
          <p:nvPr/>
        </p:nvPicPr>
        <p:blipFill>
          <a:blip r:embed="rId7"/>
          <a:stretch>
            <a:fillRect/>
          </a:stretch>
        </p:blipFill>
        <p:spPr>
          <a:xfrm>
            <a:off x="808551" y="1301961"/>
            <a:ext cx="5740448" cy="1378186"/>
          </a:xfrm>
          <a:prstGeom prst="rect">
            <a:avLst/>
          </a:prstGeom>
        </p:spPr>
      </p:pic>
      <p:pic>
        <p:nvPicPr>
          <p:cNvPr id="38" name="Image 37">
            <a:extLst>
              <a:ext uri="{FF2B5EF4-FFF2-40B4-BE49-F238E27FC236}">
                <a16:creationId xmlns:a16="http://schemas.microsoft.com/office/drawing/2014/main" id="{8300F2CC-1F15-0B02-F50E-72A6833B090E}"/>
              </a:ext>
            </a:extLst>
          </p:cNvPr>
          <p:cNvPicPr>
            <a:picLocks noChangeAspect="1"/>
          </p:cNvPicPr>
          <p:nvPr/>
        </p:nvPicPr>
        <p:blipFill>
          <a:blip r:embed="rId8"/>
          <a:stretch>
            <a:fillRect/>
          </a:stretch>
        </p:blipFill>
        <p:spPr>
          <a:xfrm>
            <a:off x="823910" y="5239892"/>
            <a:ext cx="5725089" cy="1055178"/>
          </a:xfrm>
          <a:prstGeom prst="rect">
            <a:avLst/>
          </a:prstGeom>
        </p:spPr>
      </p:pic>
      <p:pic>
        <p:nvPicPr>
          <p:cNvPr id="40" name="Image 39">
            <a:extLst>
              <a:ext uri="{FF2B5EF4-FFF2-40B4-BE49-F238E27FC236}">
                <a16:creationId xmlns:a16="http://schemas.microsoft.com/office/drawing/2014/main" id="{842809BA-4FD7-5EE9-E6F8-3C5184961EB5}"/>
              </a:ext>
            </a:extLst>
          </p:cNvPr>
          <p:cNvPicPr>
            <a:picLocks noChangeAspect="1"/>
          </p:cNvPicPr>
          <p:nvPr/>
        </p:nvPicPr>
        <p:blipFill>
          <a:blip r:embed="rId9"/>
          <a:stretch>
            <a:fillRect/>
          </a:stretch>
        </p:blipFill>
        <p:spPr>
          <a:xfrm>
            <a:off x="808552" y="2840151"/>
            <a:ext cx="5740448" cy="1025297"/>
          </a:xfrm>
          <a:prstGeom prst="rect">
            <a:avLst/>
          </a:prstGeom>
        </p:spPr>
      </p:pic>
      <p:sp>
        <p:nvSpPr>
          <p:cNvPr id="33" name="Rectangle 32">
            <a:extLst>
              <a:ext uri="{FF2B5EF4-FFF2-40B4-BE49-F238E27FC236}">
                <a16:creationId xmlns:a16="http://schemas.microsoft.com/office/drawing/2014/main" id="{92C26243-05C8-6B81-660E-FACC29A79269}"/>
              </a:ext>
            </a:extLst>
          </p:cNvPr>
          <p:cNvSpPr/>
          <p:nvPr/>
        </p:nvSpPr>
        <p:spPr>
          <a:xfrm>
            <a:off x="1816101" y="2197895"/>
            <a:ext cx="4717540" cy="133826"/>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Forme en L 40">
            <a:extLst>
              <a:ext uri="{FF2B5EF4-FFF2-40B4-BE49-F238E27FC236}">
                <a16:creationId xmlns:a16="http://schemas.microsoft.com/office/drawing/2014/main" id="{23E57D72-EF41-8C7C-7CBF-6F7BA6B1223C}"/>
              </a:ext>
            </a:extLst>
          </p:cNvPr>
          <p:cNvSpPr/>
          <p:nvPr/>
        </p:nvSpPr>
        <p:spPr>
          <a:xfrm rot="16200000">
            <a:off x="5951514" y="3113572"/>
            <a:ext cx="424031" cy="740222"/>
          </a:xfrm>
          <a:prstGeom prst="corner">
            <a:avLst>
              <a:gd name="adj1" fmla="val 42512"/>
              <a:gd name="adj2" fmla="val 36522"/>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585E3DA7-7DAD-88DB-7CCD-6E1A76404AE6}"/>
              </a:ext>
            </a:extLst>
          </p:cNvPr>
          <p:cNvSpPr/>
          <p:nvPr/>
        </p:nvSpPr>
        <p:spPr>
          <a:xfrm>
            <a:off x="808551" y="4440722"/>
            <a:ext cx="5725089" cy="692125"/>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5A88C227-076B-FB06-162F-313AFDE3179D}"/>
              </a:ext>
            </a:extLst>
          </p:cNvPr>
          <p:cNvSpPr/>
          <p:nvPr/>
        </p:nvSpPr>
        <p:spPr>
          <a:xfrm>
            <a:off x="5810163" y="5672248"/>
            <a:ext cx="566259" cy="141727"/>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Oval 8">
            <a:extLst>
              <a:ext uri="{FF2B5EF4-FFF2-40B4-BE49-F238E27FC236}">
                <a16:creationId xmlns:a16="http://schemas.microsoft.com/office/drawing/2014/main" id="{F8E7D0CE-36AF-1E01-9023-8D00202574DE}"/>
              </a:ext>
            </a:extLst>
          </p:cNvPr>
          <p:cNvSpPr/>
          <p:nvPr/>
        </p:nvSpPr>
        <p:spPr>
          <a:xfrm>
            <a:off x="6564260" y="2146350"/>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6</a:t>
            </a:r>
          </a:p>
        </p:txBody>
      </p:sp>
      <p:sp>
        <p:nvSpPr>
          <p:cNvPr id="50" name="Oval 8">
            <a:extLst>
              <a:ext uri="{FF2B5EF4-FFF2-40B4-BE49-F238E27FC236}">
                <a16:creationId xmlns:a16="http://schemas.microsoft.com/office/drawing/2014/main" id="{07E1ADC6-B4B9-BB01-9040-46C835075A15}"/>
              </a:ext>
            </a:extLst>
          </p:cNvPr>
          <p:cNvSpPr/>
          <p:nvPr/>
        </p:nvSpPr>
        <p:spPr>
          <a:xfrm>
            <a:off x="6564260" y="3377708"/>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7</a:t>
            </a:r>
          </a:p>
        </p:txBody>
      </p:sp>
      <p:sp>
        <p:nvSpPr>
          <p:cNvPr id="54" name="Oval 8">
            <a:extLst>
              <a:ext uri="{FF2B5EF4-FFF2-40B4-BE49-F238E27FC236}">
                <a16:creationId xmlns:a16="http://schemas.microsoft.com/office/drawing/2014/main" id="{F5D0AC28-B45B-84D4-7AAA-6AD123E8C447}"/>
              </a:ext>
            </a:extLst>
          </p:cNvPr>
          <p:cNvSpPr/>
          <p:nvPr/>
        </p:nvSpPr>
        <p:spPr>
          <a:xfrm>
            <a:off x="6416303" y="5630350"/>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9</a:t>
            </a:r>
          </a:p>
        </p:txBody>
      </p:sp>
      <p:cxnSp>
        <p:nvCxnSpPr>
          <p:cNvPr id="58" name="Connecteur : en angle 57">
            <a:extLst>
              <a:ext uri="{FF2B5EF4-FFF2-40B4-BE49-F238E27FC236}">
                <a16:creationId xmlns:a16="http://schemas.microsoft.com/office/drawing/2014/main" id="{1F9847A5-15E2-5857-9965-68BEB3E35F92}"/>
              </a:ext>
            </a:extLst>
          </p:cNvPr>
          <p:cNvCxnSpPr>
            <a:cxnSpLocks/>
            <a:stCxn id="60" idx="0"/>
            <a:endCxn id="61" idx="3"/>
          </p:cNvCxnSpPr>
          <p:nvPr/>
        </p:nvCxnSpPr>
        <p:spPr>
          <a:xfrm rot="16200000" flipV="1">
            <a:off x="2341811" y="3962936"/>
            <a:ext cx="603944" cy="2672954"/>
          </a:xfrm>
          <a:prstGeom prst="bentConnector2">
            <a:avLst/>
          </a:prstGeom>
          <a:ln w="19050">
            <a:solidFill>
              <a:srgbClr val="003196"/>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87FCCA47-42ED-C2B9-3E14-3B058BACA5B2}"/>
              </a:ext>
            </a:extLst>
          </p:cNvPr>
          <p:cNvSpPr/>
          <p:nvPr/>
        </p:nvSpPr>
        <p:spPr>
          <a:xfrm>
            <a:off x="3759994" y="5601385"/>
            <a:ext cx="440532" cy="136966"/>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a:extLst>
              <a:ext uri="{FF2B5EF4-FFF2-40B4-BE49-F238E27FC236}">
                <a16:creationId xmlns:a16="http://schemas.microsoft.com/office/drawing/2014/main" id="{D0D7B11F-6C42-EC68-0C20-D38B64AB3372}"/>
              </a:ext>
            </a:extLst>
          </p:cNvPr>
          <p:cNvSpPr/>
          <p:nvPr/>
        </p:nvSpPr>
        <p:spPr>
          <a:xfrm>
            <a:off x="883027" y="4914901"/>
            <a:ext cx="424279" cy="165080"/>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1" name="Groupe 70">
            <a:extLst>
              <a:ext uri="{FF2B5EF4-FFF2-40B4-BE49-F238E27FC236}">
                <a16:creationId xmlns:a16="http://schemas.microsoft.com/office/drawing/2014/main" id="{D5D3D7DB-8E3D-7549-8BCA-74F644F86BA1}"/>
              </a:ext>
            </a:extLst>
          </p:cNvPr>
          <p:cNvGrpSpPr/>
          <p:nvPr/>
        </p:nvGrpSpPr>
        <p:grpSpPr>
          <a:xfrm>
            <a:off x="7263214" y="3967601"/>
            <a:ext cx="502472" cy="246271"/>
            <a:chOff x="6283905" y="3069151"/>
            <a:chExt cx="440710" cy="216000"/>
          </a:xfrm>
        </p:grpSpPr>
        <p:sp>
          <p:nvSpPr>
            <p:cNvPr id="72" name="Oval 8">
              <a:extLst>
                <a:ext uri="{FF2B5EF4-FFF2-40B4-BE49-F238E27FC236}">
                  <a16:creationId xmlns:a16="http://schemas.microsoft.com/office/drawing/2014/main" id="{4F2F4916-E59F-9A56-2ACD-39F7EA6DD0C1}"/>
                </a:ext>
              </a:extLst>
            </p:cNvPr>
            <p:cNvSpPr/>
            <p:nvPr/>
          </p:nvSpPr>
          <p:spPr>
            <a:xfrm>
              <a:off x="6391098" y="3069151"/>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a:p>
          </p:txBody>
        </p:sp>
        <p:sp>
          <p:nvSpPr>
            <p:cNvPr id="73" name="Rectangle 72">
              <a:extLst>
                <a:ext uri="{FF2B5EF4-FFF2-40B4-BE49-F238E27FC236}">
                  <a16:creationId xmlns:a16="http://schemas.microsoft.com/office/drawing/2014/main" id="{CF94DE37-F459-50E7-7368-E74F1C6D95B9}"/>
                </a:ext>
              </a:extLst>
            </p:cNvPr>
            <p:cNvSpPr/>
            <p:nvPr/>
          </p:nvSpPr>
          <p:spPr>
            <a:xfrm>
              <a:off x="6283905" y="3069151"/>
              <a:ext cx="44071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t>9a</a:t>
              </a:r>
            </a:p>
          </p:txBody>
        </p:sp>
      </p:grpSp>
      <p:grpSp>
        <p:nvGrpSpPr>
          <p:cNvPr id="74" name="Groupe 73">
            <a:extLst>
              <a:ext uri="{FF2B5EF4-FFF2-40B4-BE49-F238E27FC236}">
                <a16:creationId xmlns:a16="http://schemas.microsoft.com/office/drawing/2014/main" id="{9D219B38-FF89-5C27-9714-0B67F7488D0C}"/>
              </a:ext>
            </a:extLst>
          </p:cNvPr>
          <p:cNvGrpSpPr/>
          <p:nvPr/>
        </p:nvGrpSpPr>
        <p:grpSpPr>
          <a:xfrm>
            <a:off x="7263214" y="4381985"/>
            <a:ext cx="502472" cy="246271"/>
            <a:chOff x="6283905" y="3069151"/>
            <a:chExt cx="440710" cy="216000"/>
          </a:xfrm>
        </p:grpSpPr>
        <p:sp>
          <p:nvSpPr>
            <p:cNvPr id="75" name="Oval 8">
              <a:extLst>
                <a:ext uri="{FF2B5EF4-FFF2-40B4-BE49-F238E27FC236}">
                  <a16:creationId xmlns:a16="http://schemas.microsoft.com/office/drawing/2014/main" id="{543442B3-889C-EC9D-A1CF-439A0A9E3922}"/>
                </a:ext>
              </a:extLst>
            </p:cNvPr>
            <p:cNvSpPr/>
            <p:nvPr/>
          </p:nvSpPr>
          <p:spPr>
            <a:xfrm>
              <a:off x="6391098" y="3069151"/>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a:p>
          </p:txBody>
        </p:sp>
        <p:sp>
          <p:nvSpPr>
            <p:cNvPr id="76" name="Rectangle 75">
              <a:extLst>
                <a:ext uri="{FF2B5EF4-FFF2-40B4-BE49-F238E27FC236}">
                  <a16:creationId xmlns:a16="http://schemas.microsoft.com/office/drawing/2014/main" id="{00DE342F-D246-F6F7-1FDB-63B783E56D93}"/>
                </a:ext>
              </a:extLst>
            </p:cNvPr>
            <p:cNvSpPr/>
            <p:nvPr/>
          </p:nvSpPr>
          <p:spPr>
            <a:xfrm>
              <a:off x="6283905" y="3069151"/>
              <a:ext cx="44071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t>9b</a:t>
              </a:r>
            </a:p>
          </p:txBody>
        </p:sp>
      </p:grpSp>
      <p:sp>
        <p:nvSpPr>
          <p:cNvPr id="86" name="Rectangle 85">
            <a:extLst>
              <a:ext uri="{FF2B5EF4-FFF2-40B4-BE49-F238E27FC236}">
                <a16:creationId xmlns:a16="http://schemas.microsoft.com/office/drawing/2014/main" id="{576F8080-C4F6-FFB4-E96E-2D25E00FEF79}"/>
              </a:ext>
            </a:extLst>
          </p:cNvPr>
          <p:cNvSpPr/>
          <p:nvPr/>
        </p:nvSpPr>
        <p:spPr>
          <a:xfrm>
            <a:off x="883027" y="4605306"/>
            <a:ext cx="5359023" cy="263545"/>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7" name="Groupe 86">
            <a:extLst>
              <a:ext uri="{FF2B5EF4-FFF2-40B4-BE49-F238E27FC236}">
                <a16:creationId xmlns:a16="http://schemas.microsoft.com/office/drawing/2014/main" id="{D3F777D3-9922-CAF3-E6C2-BC5B6223D596}"/>
              </a:ext>
            </a:extLst>
          </p:cNvPr>
          <p:cNvGrpSpPr/>
          <p:nvPr/>
        </p:nvGrpSpPr>
        <p:grpSpPr>
          <a:xfrm>
            <a:off x="6136609" y="4616593"/>
            <a:ext cx="502472" cy="246271"/>
            <a:chOff x="6283905" y="3069151"/>
            <a:chExt cx="440710" cy="216000"/>
          </a:xfrm>
        </p:grpSpPr>
        <p:sp>
          <p:nvSpPr>
            <p:cNvPr id="88" name="Oval 8">
              <a:extLst>
                <a:ext uri="{FF2B5EF4-FFF2-40B4-BE49-F238E27FC236}">
                  <a16:creationId xmlns:a16="http://schemas.microsoft.com/office/drawing/2014/main" id="{846448EA-ADD4-5C2D-718E-3316FC460D8E}"/>
                </a:ext>
              </a:extLst>
            </p:cNvPr>
            <p:cNvSpPr/>
            <p:nvPr/>
          </p:nvSpPr>
          <p:spPr>
            <a:xfrm>
              <a:off x="6391098" y="3069151"/>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a:p>
          </p:txBody>
        </p:sp>
        <p:sp>
          <p:nvSpPr>
            <p:cNvPr id="89" name="Rectangle 88">
              <a:extLst>
                <a:ext uri="{FF2B5EF4-FFF2-40B4-BE49-F238E27FC236}">
                  <a16:creationId xmlns:a16="http://schemas.microsoft.com/office/drawing/2014/main" id="{9078F04A-6284-BCC6-BB1D-046A69FC8D99}"/>
                </a:ext>
              </a:extLst>
            </p:cNvPr>
            <p:cNvSpPr/>
            <p:nvPr/>
          </p:nvSpPr>
          <p:spPr>
            <a:xfrm>
              <a:off x="6283905" y="3069151"/>
              <a:ext cx="44071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t>9a</a:t>
              </a:r>
            </a:p>
          </p:txBody>
        </p:sp>
      </p:grpSp>
      <p:sp>
        <p:nvSpPr>
          <p:cNvPr id="90" name="Oval 8">
            <a:extLst>
              <a:ext uri="{FF2B5EF4-FFF2-40B4-BE49-F238E27FC236}">
                <a16:creationId xmlns:a16="http://schemas.microsoft.com/office/drawing/2014/main" id="{EC0AEF9F-8E6D-C66E-6E53-53503F3CAA09}"/>
              </a:ext>
            </a:extLst>
          </p:cNvPr>
          <p:cNvSpPr/>
          <p:nvPr/>
        </p:nvSpPr>
        <p:spPr>
          <a:xfrm>
            <a:off x="6560831" y="4711602"/>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t>8</a:t>
            </a:r>
          </a:p>
        </p:txBody>
      </p:sp>
      <p:grpSp>
        <p:nvGrpSpPr>
          <p:cNvPr id="91" name="Groupe 90">
            <a:extLst>
              <a:ext uri="{FF2B5EF4-FFF2-40B4-BE49-F238E27FC236}">
                <a16:creationId xmlns:a16="http://schemas.microsoft.com/office/drawing/2014/main" id="{1CA803C7-F8AB-4095-0AB9-5E8578BBD234}"/>
              </a:ext>
            </a:extLst>
          </p:cNvPr>
          <p:cNvGrpSpPr/>
          <p:nvPr/>
        </p:nvGrpSpPr>
        <p:grpSpPr>
          <a:xfrm>
            <a:off x="4109960" y="5556039"/>
            <a:ext cx="502472" cy="246271"/>
            <a:chOff x="6283905" y="3069151"/>
            <a:chExt cx="440710" cy="216000"/>
          </a:xfrm>
        </p:grpSpPr>
        <p:sp>
          <p:nvSpPr>
            <p:cNvPr id="92" name="Oval 8">
              <a:extLst>
                <a:ext uri="{FF2B5EF4-FFF2-40B4-BE49-F238E27FC236}">
                  <a16:creationId xmlns:a16="http://schemas.microsoft.com/office/drawing/2014/main" id="{BA0AAD35-F65A-2578-EFD0-84EA8EB278C5}"/>
                </a:ext>
              </a:extLst>
            </p:cNvPr>
            <p:cNvSpPr/>
            <p:nvPr/>
          </p:nvSpPr>
          <p:spPr>
            <a:xfrm>
              <a:off x="6391098" y="3069151"/>
              <a:ext cx="216000" cy="216000"/>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a:p>
          </p:txBody>
        </p:sp>
        <p:sp>
          <p:nvSpPr>
            <p:cNvPr id="93" name="Rectangle 92">
              <a:extLst>
                <a:ext uri="{FF2B5EF4-FFF2-40B4-BE49-F238E27FC236}">
                  <a16:creationId xmlns:a16="http://schemas.microsoft.com/office/drawing/2014/main" id="{5C5C9140-5B64-4845-0B1F-DF871FB0D2FD}"/>
                </a:ext>
              </a:extLst>
            </p:cNvPr>
            <p:cNvSpPr/>
            <p:nvPr/>
          </p:nvSpPr>
          <p:spPr>
            <a:xfrm>
              <a:off x="6283905" y="3069151"/>
              <a:ext cx="44071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t>9b</a:t>
              </a:r>
            </a:p>
          </p:txBody>
        </p:sp>
      </p:grpSp>
      <p:sp>
        <p:nvSpPr>
          <p:cNvPr id="10" name="TextBox 66">
            <a:extLst>
              <a:ext uri="{FF2B5EF4-FFF2-40B4-BE49-F238E27FC236}">
                <a16:creationId xmlns:a16="http://schemas.microsoft.com/office/drawing/2014/main" id="{438770A9-F97E-CB4B-FAC9-3D777A38EEA3}"/>
              </a:ext>
            </a:extLst>
          </p:cNvPr>
          <p:cNvSpPr txBox="1"/>
          <p:nvPr/>
        </p:nvSpPr>
        <p:spPr>
          <a:xfrm>
            <a:off x="8967635" y="311838"/>
            <a:ext cx="972000" cy="339452"/>
          </a:xfrm>
          <a:prstGeom prst="rect">
            <a:avLst/>
          </a:prstGeom>
          <a:noFill/>
        </p:spPr>
        <p:txBody>
          <a:bodyPr wrap="square" lIns="72000" rIns="72000" rtlCol="0">
            <a:spAutoFit/>
          </a:bodyPr>
          <a:lstStyle/>
          <a:p>
            <a:pPr marL="0" marR="0" lvl="0" indent="0" algn="ctr" defTabSz="914400" rtl="0" eaLnBrk="1" fontAlgn="auto" latinLnBrk="0" hangingPunct="1">
              <a:lnSpc>
                <a:spcPct val="80000"/>
              </a:lnSpc>
              <a:buClrTx/>
              <a:buSzTx/>
              <a:buFontTx/>
              <a:buNone/>
              <a:tabLst/>
              <a:defRPr/>
            </a:pPr>
            <a:r>
              <a:rPr kumimoji="0" lang="fr-FR" sz="1000" b="1" i="0" u="none" strike="noStrike" kern="1200" cap="none" spc="0" normalizeH="0" baseline="0" noProof="0">
                <a:ln>
                  <a:noFill/>
                </a:ln>
                <a:solidFill>
                  <a:srgbClr val="0F3A93"/>
                </a:solidFill>
                <a:effectLst/>
                <a:uLnTx/>
                <a:uFillTx/>
                <a:latin typeface="Montserrat" panose="00000500000000000000" pitchFamily="2" charset="0"/>
                <a:ea typeface="+mn-ea"/>
                <a:cs typeface="+mn-cs"/>
              </a:rPr>
              <a:t>Registre des déchets</a:t>
            </a:r>
          </a:p>
        </p:txBody>
      </p:sp>
      <p:sp>
        <p:nvSpPr>
          <p:cNvPr id="11" name="Chevron 6">
            <a:extLst>
              <a:ext uri="{FF2B5EF4-FFF2-40B4-BE49-F238E27FC236}">
                <a16:creationId xmlns:a16="http://schemas.microsoft.com/office/drawing/2014/main" id="{FF809828-DD62-AA32-A759-AF6790E19087}"/>
              </a:ext>
            </a:extLst>
          </p:cNvPr>
          <p:cNvSpPr/>
          <p:nvPr/>
        </p:nvSpPr>
        <p:spPr>
          <a:xfrm>
            <a:off x="8967635" y="85597"/>
            <a:ext cx="972000" cy="216000"/>
          </a:xfrm>
          <a:prstGeom prst="homePlate">
            <a:avLst>
              <a:gd name="adj" fmla="val 23602"/>
            </a:avLst>
          </a:prstGeom>
          <a:solidFill>
            <a:srgbClr val="0F3A93"/>
          </a:solidFill>
          <a:ln w="12700" cap="flat" cmpd="sng" algn="ctr">
            <a:solidFill>
              <a:srgbClr val="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a:ln>
                <a:noFill/>
              </a:ln>
              <a:solidFill>
                <a:srgbClr val="0F3A93"/>
              </a:solidFill>
              <a:effectLst>
                <a:glow>
                  <a:scrgbClr r="0" g="0" b="0"/>
                </a:glow>
              </a:effectLst>
              <a:uLnTx/>
              <a:uFillTx/>
              <a:latin typeface="Montserrat" panose="00000500000000000000" pitchFamily="2" charset="0"/>
              <a:ea typeface="+mn-ea"/>
              <a:cs typeface="+mn-cs"/>
            </a:endParaRPr>
          </a:p>
        </p:txBody>
      </p:sp>
      <p:sp>
        <p:nvSpPr>
          <p:cNvPr id="13" name="Oval 13">
            <a:extLst>
              <a:ext uri="{FF2B5EF4-FFF2-40B4-BE49-F238E27FC236}">
                <a16:creationId xmlns:a16="http://schemas.microsoft.com/office/drawing/2014/main" id="{AAB38D59-7BC3-D5F7-8988-3770444E9BC5}"/>
              </a:ext>
            </a:extLst>
          </p:cNvPr>
          <p:cNvSpPr>
            <a:spLocks/>
          </p:cNvSpPr>
          <p:nvPr/>
        </p:nvSpPr>
        <p:spPr>
          <a:xfrm>
            <a:off x="9309635" y="67597"/>
            <a:ext cx="288000" cy="252000"/>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F3A93"/>
                </a:solidFill>
                <a:effectLst/>
                <a:uLnTx/>
                <a:uFillTx/>
                <a:latin typeface="Montserrat" panose="00000500000000000000" pitchFamily="2" charset="0"/>
                <a:ea typeface="+mn-ea"/>
                <a:cs typeface="+mn-cs"/>
              </a:rPr>
              <a:t>1.1</a:t>
            </a:r>
          </a:p>
        </p:txBody>
      </p:sp>
      <p:sp>
        <p:nvSpPr>
          <p:cNvPr id="15" name="TextBox 69">
            <a:extLst>
              <a:ext uri="{FF2B5EF4-FFF2-40B4-BE49-F238E27FC236}">
                <a16:creationId xmlns:a16="http://schemas.microsoft.com/office/drawing/2014/main" id="{9AA4D7FD-CAC0-4D6F-EC05-493D3D93E2AD}"/>
              </a:ext>
            </a:extLst>
          </p:cNvPr>
          <p:cNvSpPr txBox="1"/>
          <p:nvPr/>
        </p:nvSpPr>
        <p:spPr>
          <a:xfrm>
            <a:off x="9948396" y="311838"/>
            <a:ext cx="972000" cy="339452"/>
          </a:xfrm>
          <a:prstGeom prst="rect">
            <a:avLst/>
          </a:prstGeom>
          <a:noFill/>
        </p:spPr>
        <p:txBody>
          <a:bodyPr wrap="square" rtlCol="0">
            <a:spAutoFit/>
          </a:bodyPr>
          <a:lstStyle/>
          <a:p>
            <a:pPr marL="0" marR="0" lvl="0" indent="0" algn="ctr" defTabSz="914400" rtl="0" eaLnBrk="1" fontAlgn="auto" latinLnBrk="0" hangingPunct="1">
              <a:lnSpc>
                <a:spcPct val="80000"/>
              </a:lnSpc>
              <a:buClrTx/>
              <a:buSzTx/>
              <a:buFontTx/>
              <a:buNone/>
              <a:tabLst/>
              <a:defRPr/>
            </a:pPr>
            <a:r>
              <a:rPr kumimoji="0" lang="fr-FR" sz="1000" b="1" i="0" u="none" strike="noStrike" kern="1200" cap="none" spc="0" normalizeH="0" baseline="0" noProof="0">
                <a:ln>
                  <a:noFill/>
                </a:ln>
                <a:solidFill>
                  <a:schemeClr val="tx2"/>
                </a:solidFill>
                <a:effectLst/>
                <a:uLnTx/>
                <a:uFillTx/>
                <a:latin typeface="Montserrat" panose="00000500000000000000" pitchFamily="2" charset="0"/>
                <a:ea typeface="+mn-ea"/>
                <a:cs typeface="+mn-cs"/>
              </a:rPr>
              <a:t>Validation Ecominéro</a:t>
            </a:r>
          </a:p>
        </p:txBody>
      </p:sp>
      <p:sp>
        <p:nvSpPr>
          <p:cNvPr id="16" name="Chevron 7">
            <a:extLst>
              <a:ext uri="{FF2B5EF4-FFF2-40B4-BE49-F238E27FC236}">
                <a16:creationId xmlns:a16="http://schemas.microsoft.com/office/drawing/2014/main" id="{C57555BA-537D-0A45-B1CA-62C8A65D2F18}"/>
              </a:ext>
            </a:extLst>
          </p:cNvPr>
          <p:cNvSpPr/>
          <p:nvPr/>
        </p:nvSpPr>
        <p:spPr>
          <a:xfrm>
            <a:off x="9948396" y="85597"/>
            <a:ext cx="972000" cy="216000"/>
          </a:xfrm>
          <a:prstGeom prst="chevron">
            <a:avLst>
              <a:gd name="adj" fmla="val 20000"/>
            </a:avLst>
          </a:prstGeom>
          <a:solidFill>
            <a:schemeClr val="tx2"/>
          </a:solidFill>
          <a:ln w="12700" cap="flat" cmpd="sng" algn="ctr">
            <a:solidFill>
              <a:srgbClr val="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a:ln>
                <a:noFill/>
              </a:ln>
              <a:solidFill>
                <a:srgbClr val="0F3A93"/>
              </a:solidFill>
              <a:effectLst>
                <a:glow>
                  <a:scrgbClr r="0" g="0" b="0"/>
                </a:glow>
              </a:effectLst>
              <a:uLnTx/>
              <a:uFillTx/>
              <a:latin typeface="Montserrat" panose="00000500000000000000" pitchFamily="2" charset="0"/>
              <a:ea typeface="+mn-ea"/>
              <a:cs typeface="+mn-cs"/>
            </a:endParaRPr>
          </a:p>
        </p:txBody>
      </p:sp>
      <p:sp>
        <p:nvSpPr>
          <p:cNvPr id="17" name="Oval 14">
            <a:extLst>
              <a:ext uri="{FF2B5EF4-FFF2-40B4-BE49-F238E27FC236}">
                <a16:creationId xmlns:a16="http://schemas.microsoft.com/office/drawing/2014/main" id="{3A949D96-0AE0-58DC-442A-DDE0E8DC217F}"/>
              </a:ext>
            </a:extLst>
          </p:cNvPr>
          <p:cNvSpPr>
            <a:spLocks/>
          </p:cNvSpPr>
          <p:nvPr/>
        </p:nvSpPr>
        <p:spPr>
          <a:xfrm>
            <a:off x="10275996" y="67597"/>
            <a:ext cx="316800" cy="252000"/>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chemeClr val="tx2"/>
                </a:solidFill>
                <a:effectLst/>
                <a:uLnTx/>
                <a:uFillTx/>
                <a:latin typeface="Montserrat" panose="00000500000000000000" pitchFamily="2" charset="0"/>
                <a:ea typeface="+mn-ea"/>
                <a:cs typeface="+mn-cs"/>
              </a:rPr>
              <a:t>1.2</a:t>
            </a:r>
          </a:p>
        </p:txBody>
      </p:sp>
    </p:spTree>
    <p:extLst>
      <p:ext uri="{BB962C8B-B14F-4D97-AF65-F5344CB8AC3E}">
        <p14:creationId xmlns:p14="http://schemas.microsoft.com/office/powerpoint/2010/main" val="345707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3E238118-8ABA-49DE-9DF2-E68EF2F11F4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73" imgH="473" progId="TCLayout.ActiveDocument.1">
                  <p:embed/>
                </p:oleObj>
              </mc:Choice>
              <mc:Fallback>
                <p:oleObj name="Diapositive think-cell" r:id="rId4" imgW="473" imgH="473" progId="TCLayout.ActiveDocument.1">
                  <p:embed/>
                  <p:pic>
                    <p:nvPicPr>
                      <p:cNvPr id="2" name="Objet 1" hidden="1">
                        <a:extLst>
                          <a:ext uri="{FF2B5EF4-FFF2-40B4-BE49-F238E27FC236}">
                            <a16:creationId xmlns:a16="http://schemas.microsoft.com/office/drawing/2014/main" id="{3E238118-8ABA-49DE-9DF2-E68EF2F11F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C1721197-FCCA-7277-4ECA-704DD8BEFAD3}"/>
              </a:ext>
            </a:extLst>
          </p:cNvPr>
          <p:cNvSpPr/>
          <p:nvPr/>
        </p:nvSpPr>
        <p:spPr bwMode="auto">
          <a:xfrm>
            <a:off x="822417" y="1098435"/>
            <a:ext cx="10974248" cy="54199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t" anchorCtr="0"/>
          <a:lstStyle/>
          <a:p>
            <a:pPr marL="0" marR="0" lvl="1" algn="ctr" defTabSz="1125444" rtl="0" eaLnBrk="1" fontAlgn="base" latinLnBrk="0" hangingPunct="1">
              <a:lnSpc>
                <a:spcPct val="100000"/>
              </a:lnSpc>
              <a:spcBef>
                <a:spcPts val="840"/>
              </a:spcBef>
              <a:spcAft>
                <a:spcPts val="0"/>
              </a:spcAft>
              <a:buClr>
                <a:srgbClr val="C2C2C2"/>
              </a:buClr>
              <a:buSzPct val="77000"/>
              <a:tabLst/>
              <a:defRPr/>
            </a:pPr>
            <a:endParaRPr kumimoji="0" lang="fr-FR" sz="1400" b="1" i="0" u="none" strike="noStrike" kern="1200" cap="none" spc="0" normalizeH="0" baseline="0" noProof="0">
              <a:ln>
                <a:noFill/>
              </a:ln>
              <a:solidFill>
                <a:prstClr val="black"/>
              </a:solidFill>
              <a:effectLst/>
              <a:uLnTx/>
              <a:uFillTx/>
              <a:latin typeface="Montserrat" panose="00000500000000000000" pitchFamily="2" charset="0"/>
              <a:ea typeface="+mn-ea"/>
              <a:cs typeface="+mn-cs"/>
              <a:sym typeface="Arial"/>
            </a:endParaRPr>
          </a:p>
        </p:txBody>
      </p:sp>
      <p:sp>
        <p:nvSpPr>
          <p:cNvPr id="38" name="object 10">
            <a:extLst>
              <a:ext uri="{FF2B5EF4-FFF2-40B4-BE49-F238E27FC236}">
                <a16:creationId xmlns:a16="http://schemas.microsoft.com/office/drawing/2014/main" id="{9AAF9356-D777-4836-88B6-838DBA9943F3}"/>
              </a:ext>
            </a:extLst>
          </p:cNvPr>
          <p:cNvSpPr txBox="1">
            <a:spLocks/>
          </p:cNvSpPr>
          <p:nvPr/>
        </p:nvSpPr>
        <p:spPr>
          <a:xfrm>
            <a:off x="1068501" y="554350"/>
            <a:ext cx="10800000" cy="331120"/>
          </a:xfrm>
          <a:prstGeom prst="rect">
            <a:avLst/>
          </a:prstGeom>
        </p:spPr>
        <p:txBody>
          <a:bodyPr vert="horz" wrap="square" lIns="0" tIns="15180" rIns="0" bIns="0" rtlCol="0" anchor="ctr" anchorCtr="0">
            <a:spAutoFit/>
          </a:bodyPr>
          <a:lstStyle>
            <a:lvl1pPr algn="l" defTabSz="986902" rtl="0" eaLnBrk="1" latinLnBrk="0" hangingPunct="1">
              <a:spcBef>
                <a:spcPct val="0"/>
              </a:spcBef>
              <a:buNone/>
              <a:defRPr sz="2105" b="1" kern="0" cap="none" spc="0" baseline="0">
                <a:ln>
                  <a:noFill/>
                </a:ln>
                <a:solidFill>
                  <a:schemeClr val="tx2"/>
                </a:solidFill>
                <a:effectLst/>
                <a:latin typeface="Arial" panose="020B0604020202020204" pitchFamily="34" charset="0"/>
                <a:ea typeface="+mj-ea"/>
                <a:cs typeface="Arial" panose="020B0604020202020204" pitchFamily="34" charset="0"/>
              </a:defRPr>
            </a:lvl1pPr>
          </a:lstStyle>
          <a:p>
            <a:pPr marL="14456" marR="0" lvl="0" indent="0" algn="l" defTabSz="1124613" rtl="0" eaLnBrk="1" fontAlgn="auto" latinLnBrk="0" hangingPunct="1">
              <a:lnSpc>
                <a:spcPct val="100000"/>
              </a:lnSpc>
              <a:spcBef>
                <a:spcPts val="120"/>
              </a:spcBef>
              <a:spcAft>
                <a:spcPts val="0"/>
              </a:spcAft>
              <a:buClrTx/>
              <a:buSzTx/>
              <a:buFont typeface="Wingdings" pitchFamily="2" charset="2"/>
              <a:buNone/>
              <a:tabLst/>
              <a:defRPr/>
            </a:pPr>
            <a:r>
              <a:rPr lang="fr-FR" sz="2052" spc="-10">
                <a:solidFill>
                  <a:srgbClr val="27398F"/>
                </a:solidFill>
                <a:latin typeface="Montserrat" panose="00000500000000000000" pitchFamily="2" charset="0"/>
                <a:cs typeface="Arial"/>
              </a:rPr>
              <a:t>Format de l’import du registre des déchets</a:t>
            </a:r>
            <a:endParaRPr kumimoji="0" lang="fr-FR" sz="2052" b="1" i="0" u="none" kern="0" cap="none" spc="-10" normalizeH="0" noProof="0">
              <a:ln>
                <a:noFill/>
              </a:ln>
              <a:solidFill>
                <a:srgbClr val="27398F"/>
              </a:solidFill>
              <a:effectLst/>
              <a:uLnTx/>
              <a:uFillTx/>
              <a:latin typeface="Montserrat" panose="00000500000000000000" pitchFamily="2" charset="0"/>
              <a:ea typeface="+mj-ea"/>
              <a:cs typeface="Arial"/>
            </a:endParaRPr>
          </a:p>
        </p:txBody>
      </p:sp>
      <p:sp>
        <p:nvSpPr>
          <p:cNvPr id="41" name="object 3">
            <a:extLst>
              <a:ext uri="{FF2B5EF4-FFF2-40B4-BE49-F238E27FC236}">
                <a16:creationId xmlns:a16="http://schemas.microsoft.com/office/drawing/2014/main" id="{380C0E8C-23ED-4102-9810-0071FA8A8914}"/>
              </a:ext>
            </a:extLst>
          </p:cNvPr>
          <p:cNvSpPr/>
          <p:nvPr/>
        </p:nvSpPr>
        <p:spPr>
          <a:xfrm>
            <a:off x="1610" y="1811"/>
            <a:ext cx="410394" cy="6852933"/>
          </a:xfrm>
          <a:custGeom>
            <a:avLst/>
            <a:gdLst/>
            <a:ahLst/>
            <a:cxnLst/>
            <a:rect l="l" t="t" r="r" b="b"/>
            <a:pathLst>
              <a:path w="360045" h="6012180">
                <a:moveTo>
                  <a:pt x="35697" y="0"/>
                </a:moveTo>
                <a:lnTo>
                  <a:pt x="0" y="0"/>
                </a:lnTo>
                <a:lnTo>
                  <a:pt x="0" y="6012002"/>
                </a:lnTo>
                <a:lnTo>
                  <a:pt x="35714" y="6012002"/>
                </a:lnTo>
                <a:lnTo>
                  <a:pt x="50996" y="5977240"/>
                </a:lnTo>
                <a:lnTo>
                  <a:pt x="66671" y="5920518"/>
                </a:lnTo>
                <a:lnTo>
                  <a:pt x="76342" y="5873537"/>
                </a:lnTo>
                <a:lnTo>
                  <a:pt x="85864" y="5826425"/>
                </a:lnTo>
                <a:lnTo>
                  <a:pt x="95235" y="5779183"/>
                </a:lnTo>
                <a:lnTo>
                  <a:pt x="104456" y="5731811"/>
                </a:lnTo>
                <a:lnTo>
                  <a:pt x="113525" y="5684312"/>
                </a:lnTo>
                <a:lnTo>
                  <a:pt x="122442" y="5636685"/>
                </a:lnTo>
                <a:lnTo>
                  <a:pt x="131207" y="5588931"/>
                </a:lnTo>
                <a:lnTo>
                  <a:pt x="139818" y="5541052"/>
                </a:lnTo>
                <a:lnTo>
                  <a:pt x="148274" y="5493048"/>
                </a:lnTo>
                <a:lnTo>
                  <a:pt x="156576" y="5444920"/>
                </a:lnTo>
                <a:lnTo>
                  <a:pt x="164723" y="5396669"/>
                </a:lnTo>
                <a:lnTo>
                  <a:pt x="172713" y="5348296"/>
                </a:lnTo>
                <a:lnTo>
                  <a:pt x="180547" y="5299801"/>
                </a:lnTo>
                <a:lnTo>
                  <a:pt x="188223" y="5251186"/>
                </a:lnTo>
                <a:lnTo>
                  <a:pt x="195741" y="5202452"/>
                </a:lnTo>
                <a:lnTo>
                  <a:pt x="203101" y="5153598"/>
                </a:lnTo>
                <a:lnTo>
                  <a:pt x="210301" y="5104627"/>
                </a:lnTo>
                <a:lnTo>
                  <a:pt x="217341" y="5055539"/>
                </a:lnTo>
                <a:lnTo>
                  <a:pt x="224220" y="5006335"/>
                </a:lnTo>
                <a:lnTo>
                  <a:pt x="230938" y="4957015"/>
                </a:lnTo>
                <a:lnTo>
                  <a:pt x="237493" y="4907581"/>
                </a:lnTo>
                <a:lnTo>
                  <a:pt x="243886" y="4858033"/>
                </a:lnTo>
                <a:lnTo>
                  <a:pt x="250116" y="4808373"/>
                </a:lnTo>
                <a:lnTo>
                  <a:pt x="256181" y="4758601"/>
                </a:lnTo>
                <a:lnTo>
                  <a:pt x="262082" y="4708718"/>
                </a:lnTo>
                <a:lnTo>
                  <a:pt x="267818" y="4658725"/>
                </a:lnTo>
                <a:lnTo>
                  <a:pt x="273387" y="4608623"/>
                </a:lnTo>
                <a:lnTo>
                  <a:pt x="278790" y="4558412"/>
                </a:lnTo>
                <a:lnTo>
                  <a:pt x="284025" y="4508094"/>
                </a:lnTo>
                <a:lnTo>
                  <a:pt x="289092" y="4457669"/>
                </a:lnTo>
                <a:lnTo>
                  <a:pt x="293991" y="4407139"/>
                </a:lnTo>
                <a:lnTo>
                  <a:pt x="298720" y="4356504"/>
                </a:lnTo>
                <a:lnTo>
                  <a:pt x="303279" y="4305765"/>
                </a:lnTo>
                <a:lnTo>
                  <a:pt x="307668" y="4254922"/>
                </a:lnTo>
                <a:lnTo>
                  <a:pt x="311885" y="4203978"/>
                </a:lnTo>
                <a:lnTo>
                  <a:pt x="315930" y="4152932"/>
                </a:lnTo>
                <a:lnTo>
                  <a:pt x="319802" y="4101785"/>
                </a:lnTo>
                <a:lnTo>
                  <a:pt x="323502" y="4050539"/>
                </a:lnTo>
                <a:lnTo>
                  <a:pt x="327027" y="3999194"/>
                </a:lnTo>
                <a:lnTo>
                  <a:pt x="330377" y="3947751"/>
                </a:lnTo>
                <a:lnTo>
                  <a:pt x="333553" y="3896211"/>
                </a:lnTo>
                <a:lnTo>
                  <a:pt x="336552" y="3844575"/>
                </a:lnTo>
                <a:lnTo>
                  <a:pt x="339374" y="3792843"/>
                </a:lnTo>
                <a:lnTo>
                  <a:pt x="342020" y="3741017"/>
                </a:lnTo>
                <a:lnTo>
                  <a:pt x="344487" y="3689098"/>
                </a:lnTo>
                <a:lnTo>
                  <a:pt x="346776" y="3637085"/>
                </a:lnTo>
                <a:lnTo>
                  <a:pt x="348885" y="3584981"/>
                </a:lnTo>
                <a:lnTo>
                  <a:pt x="350815" y="3532786"/>
                </a:lnTo>
                <a:lnTo>
                  <a:pt x="352563" y="3480501"/>
                </a:lnTo>
                <a:lnTo>
                  <a:pt x="354131" y="3428126"/>
                </a:lnTo>
                <a:lnTo>
                  <a:pt x="355517" y="3375663"/>
                </a:lnTo>
                <a:lnTo>
                  <a:pt x="356720" y="3323113"/>
                </a:lnTo>
                <a:lnTo>
                  <a:pt x="357739" y="3270476"/>
                </a:lnTo>
                <a:lnTo>
                  <a:pt x="358575" y="3217753"/>
                </a:lnTo>
                <a:lnTo>
                  <a:pt x="359226" y="3164945"/>
                </a:lnTo>
                <a:lnTo>
                  <a:pt x="359692" y="3112053"/>
                </a:lnTo>
                <a:lnTo>
                  <a:pt x="359973" y="3059078"/>
                </a:lnTo>
                <a:lnTo>
                  <a:pt x="359973" y="2952965"/>
                </a:lnTo>
                <a:lnTo>
                  <a:pt x="359692" y="2899990"/>
                </a:lnTo>
                <a:lnTo>
                  <a:pt x="359226" y="2847099"/>
                </a:lnTo>
                <a:lnTo>
                  <a:pt x="358575" y="2794292"/>
                </a:lnTo>
                <a:lnTo>
                  <a:pt x="357739" y="2741570"/>
                </a:lnTo>
                <a:lnTo>
                  <a:pt x="356720" y="2688933"/>
                </a:lnTo>
                <a:lnTo>
                  <a:pt x="355517" y="2636383"/>
                </a:lnTo>
                <a:lnTo>
                  <a:pt x="354131" y="2583920"/>
                </a:lnTo>
                <a:lnTo>
                  <a:pt x="352563" y="2531546"/>
                </a:lnTo>
                <a:lnTo>
                  <a:pt x="350815" y="2479261"/>
                </a:lnTo>
                <a:lnTo>
                  <a:pt x="348885" y="2427065"/>
                </a:lnTo>
                <a:lnTo>
                  <a:pt x="346776" y="2374961"/>
                </a:lnTo>
                <a:lnTo>
                  <a:pt x="344487" y="2322948"/>
                </a:lnTo>
                <a:lnTo>
                  <a:pt x="342020" y="2271028"/>
                </a:lnTo>
                <a:lnTo>
                  <a:pt x="339374" y="2219202"/>
                </a:lnTo>
                <a:lnTo>
                  <a:pt x="336552" y="2167470"/>
                </a:lnTo>
                <a:lnTo>
                  <a:pt x="333553" y="2115833"/>
                </a:lnTo>
                <a:lnTo>
                  <a:pt x="330377" y="2064292"/>
                </a:lnTo>
                <a:lnTo>
                  <a:pt x="327027" y="2012849"/>
                </a:lnTo>
                <a:lnTo>
                  <a:pt x="323502" y="1961503"/>
                </a:lnTo>
                <a:lnTo>
                  <a:pt x="319802" y="1910256"/>
                </a:lnTo>
                <a:lnTo>
                  <a:pt x="315930" y="1859109"/>
                </a:lnTo>
                <a:lnTo>
                  <a:pt x="311885" y="1808062"/>
                </a:lnTo>
                <a:lnTo>
                  <a:pt x="307668" y="1757116"/>
                </a:lnTo>
                <a:lnTo>
                  <a:pt x="303279" y="1706273"/>
                </a:lnTo>
                <a:lnTo>
                  <a:pt x="298720" y="1655533"/>
                </a:lnTo>
                <a:lnTo>
                  <a:pt x="293991" y="1604897"/>
                </a:lnTo>
                <a:lnTo>
                  <a:pt x="289092" y="1554366"/>
                </a:lnTo>
                <a:lnTo>
                  <a:pt x="284025" y="1503941"/>
                </a:lnTo>
                <a:lnTo>
                  <a:pt x="278790" y="1453622"/>
                </a:lnTo>
                <a:lnTo>
                  <a:pt x="273387" y="1403411"/>
                </a:lnTo>
                <a:lnTo>
                  <a:pt x="267818" y="1353308"/>
                </a:lnTo>
                <a:lnTo>
                  <a:pt x="262082" y="1303315"/>
                </a:lnTo>
                <a:lnTo>
                  <a:pt x="256181" y="1253431"/>
                </a:lnTo>
                <a:lnTo>
                  <a:pt x="250116" y="1203659"/>
                </a:lnTo>
                <a:lnTo>
                  <a:pt x="243886" y="1153999"/>
                </a:lnTo>
                <a:lnTo>
                  <a:pt x="237493" y="1104451"/>
                </a:lnTo>
                <a:lnTo>
                  <a:pt x="230938" y="1055017"/>
                </a:lnTo>
                <a:lnTo>
                  <a:pt x="224220" y="1005697"/>
                </a:lnTo>
                <a:lnTo>
                  <a:pt x="217341" y="956493"/>
                </a:lnTo>
                <a:lnTo>
                  <a:pt x="210301" y="907405"/>
                </a:lnTo>
                <a:lnTo>
                  <a:pt x="203101" y="858435"/>
                </a:lnTo>
                <a:lnTo>
                  <a:pt x="195741" y="809582"/>
                </a:lnTo>
                <a:lnTo>
                  <a:pt x="188223" y="760848"/>
                </a:lnTo>
                <a:lnTo>
                  <a:pt x="180547" y="712234"/>
                </a:lnTo>
                <a:lnTo>
                  <a:pt x="172713" y="663741"/>
                </a:lnTo>
                <a:lnTo>
                  <a:pt x="164723" y="615369"/>
                </a:lnTo>
                <a:lnTo>
                  <a:pt x="156576" y="567119"/>
                </a:lnTo>
                <a:lnTo>
                  <a:pt x="148274" y="518993"/>
                </a:lnTo>
                <a:lnTo>
                  <a:pt x="139818" y="470991"/>
                </a:lnTo>
                <a:lnTo>
                  <a:pt x="131207" y="423114"/>
                </a:lnTo>
                <a:lnTo>
                  <a:pt x="122442" y="375363"/>
                </a:lnTo>
                <a:lnTo>
                  <a:pt x="113525" y="327738"/>
                </a:lnTo>
                <a:lnTo>
                  <a:pt x="104456" y="280242"/>
                </a:lnTo>
                <a:lnTo>
                  <a:pt x="95235" y="232873"/>
                </a:lnTo>
                <a:lnTo>
                  <a:pt x="85864" y="185635"/>
                </a:lnTo>
                <a:lnTo>
                  <a:pt x="76342" y="138526"/>
                </a:lnTo>
                <a:lnTo>
                  <a:pt x="66671" y="91548"/>
                </a:lnTo>
                <a:lnTo>
                  <a:pt x="50996" y="34813"/>
                </a:lnTo>
                <a:lnTo>
                  <a:pt x="35697" y="0"/>
                </a:lnTo>
                <a:close/>
              </a:path>
            </a:pathLst>
          </a:custGeom>
          <a:solidFill>
            <a:srgbClr val="0F3A93"/>
          </a:solidFill>
        </p:spPr>
        <p:txBody>
          <a:bodyPr wrap="square" lIns="0" tIns="0" rIns="0" bIns="0" rtlCol="0"/>
          <a:lstStyle/>
          <a:p>
            <a:pPr marL="0" marR="0" lvl="0" indent="0" algn="l" defTabSz="1042250" rtl="0" eaLnBrk="1" fontAlgn="auto" latinLnBrk="0" hangingPunct="1">
              <a:lnSpc>
                <a:spcPct val="100000"/>
              </a:lnSpc>
              <a:spcBef>
                <a:spcPts val="0"/>
              </a:spcBef>
              <a:spcAft>
                <a:spcPts val="0"/>
              </a:spcAft>
              <a:buClrTx/>
              <a:buSzTx/>
              <a:buFont typeface="Wingdings" pitchFamily="2" charset="2"/>
              <a:buNone/>
              <a:tabLst/>
              <a:defRPr/>
            </a:pPr>
            <a:endParaRPr kumimoji="0" lang="fr-FR" sz="1824"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7" name="object 65">
            <a:extLst>
              <a:ext uri="{FF2B5EF4-FFF2-40B4-BE49-F238E27FC236}">
                <a16:creationId xmlns:a16="http://schemas.microsoft.com/office/drawing/2014/main" id="{4CB3BA3A-B644-4EF6-A081-7A9E159CBD1C}"/>
              </a:ext>
            </a:extLst>
          </p:cNvPr>
          <p:cNvSpPr/>
          <p:nvPr/>
        </p:nvSpPr>
        <p:spPr>
          <a:xfrm>
            <a:off x="822417" y="535265"/>
            <a:ext cx="136074" cy="410394"/>
          </a:xfrm>
          <a:custGeom>
            <a:avLst/>
            <a:gdLst/>
            <a:ahLst/>
            <a:cxnLst/>
            <a:rect l="l" t="t" r="r" b="b"/>
            <a:pathLst>
              <a:path w="119380" h="360044">
                <a:moveTo>
                  <a:pt x="18204" y="0"/>
                </a:moveTo>
                <a:lnTo>
                  <a:pt x="9377" y="2195"/>
                </a:lnTo>
                <a:lnTo>
                  <a:pt x="2998" y="8016"/>
                </a:lnTo>
                <a:lnTo>
                  <a:pt x="16" y="16091"/>
                </a:lnTo>
                <a:lnTo>
                  <a:pt x="1376" y="25044"/>
                </a:lnTo>
                <a:lnTo>
                  <a:pt x="14982" y="61562"/>
                </a:lnTo>
                <a:lnTo>
                  <a:pt x="24954" y="99693"/>
                </a:lnTo>
                <a:lnTo>
                  <a:pt x="31087" y="139231"/>
                </a:lnTo>
                <a:lnTo>
                  <a:pt x="33177" y="179971"/>
                </a:lnTo>
                <a:lnTo>
                  <a:pt x="31085" y="220722"/>
                </a:lnTo>
                <a:lnTo>
                  <a:pt x="24947" y="260273"/>
                </a:lnTo>
                <a:lnTo>
                  <a:pt x="14971" y="298415"/>
                </a:lnTo>
                <a:lnTo>
                  <a:pt x="1363" y="334937"/>
                </a:lnTo>
                <a:lnTo>
                  <a:pt x="0" y="343870"/>
                </a:lnTo>
                <a:lnTo>
                  <a:pt x="2959" y="351932"/>
                </a:lnTo>
                <a:lnTo>
                  <a:pt x="9302" y="357761"/>
                </a:lnTo>
                <a:lnTo>
                  <a:pt x="18089" y="359994"/>
                </a:lnTo>
                <a:lnTo>
                  <a:pt x="79748" y="359867"/>
                </a:lnTo>
                <a:lnTo>
                  <a:pt x="102118" y="308205"/>
                </a:lnTo>
                <a:lnTo>
                  <a:pt x="111583" y="266680"/>
                </a:lnTo>
                <a:lnTo>
                  <a:pt x="117387" y="223879"/>
                </a:lnTo>
                <a:lnTo>
                  <a:pt x="119359" y="179971"/>
                </a:lnTo>
                <a:lnTo>
                  <a:pt x="117369" y="136144"/>
                </a:lnTo>
                <a:lnTo>
                  <a:pt x="111518" y="93416"/>
                </a:lnTo>
                <a:lnTo>
                  <a:pt x="101984" y="51957"/>
                </a:lnTo>
                <a:lnTo>
                  <a:pt x="88943" y="11938"/>
                </a:lnTo>
                <a:lnTo>
                  <a:pt x="79595" y="431"/>
                </a:lnTo>
                <a:lnTo>
                  <a:pt x="18204" y="0"/>
                </a:lnTo>
                <a:close/>
              </a:path>
            </a:pathLst>
          </a:custGeom>
          <a:solidFill>
            <a:srgbClr val="47BC54"/>
          </a:solidFill>
        </p:spPr>
        <p:txBody>
          <a:bodyPr wrap="square" lIns="0" tIns="0" rIns="0" bIns="0" rtlCol="0"/>
          <a:lstStyle/>
          <a:p>
            <a:pPr marL="0" marR="0" lvl="0" indent="0" algn="l" defTabSz="1042250" rtl="0" eaLnBrk="1" fontAlgn="auto" latinLnBrk="0" hangingPunct="1">
              <a:lnSpc>
                <a:spcPct val="100000"/>
              </a:lnSpc>
              <a:spcBef>
                <a:spcPts val="0"/>
              </a:spcBef>
              <a:spcAft>
                <a:spcPts val="0"/>
              </a:spcAft>
              <a:buClrTx/>
              <a:buSzTx/>
              <a:buFont typeface="Wingdings" pitchFamily="2" charset="2"/>
              <a:buNone/>
              <a:tabLst/>
              <a:defRPr/>
            </a:pPr>
            <a:endParaRPr kumimoji="0" lang="fr-FR" sz="1824" b="0" i="0" u="none" strike="noStrike" kern="1200" cap="none" spc="0" normalizeH="0" baseline="0" noProof="0">
              <a:ln>
                <a:noFill/>
              </a:ln>
              <a:solidFill>
                <a:prstClr val="black"/>
              </a:solidFill>
              <a:effectLst/>
              <a:uLnTx/>
              <a:uFillTx/>
              <a:latin typeface="Montserrat" panose="00000500000000000000" pitchFamily="2" charset="0"/>
              <a:ea typeface="+mn-ea"/>
              <a:cs typeface="Arial" panose="020B0604020202020204" pitchFamily="34" charset="0"/>
            </a:endParaRPr>
          </a:p>
        </p:txBody>
      </p:sp>
      <p:sp>
        <p:nvSpPr>
          <p:cNvPr id="4" name="Espace réservé du numéro de diapositive 2">
            <a:extLst>
              <a:ext uri="{FF2B5EF4-FFF2-40B4-BE49-F238E27FC236}">
                <a16:creationId xmlns:a16="http://schemas.microsoft.com/office/drawing/2014/main" id="{799B0729-C2DF-F747-7C79-3B541DA5C885}"/>
              </a:ext>
            </a:extLst>
          </p:cNvPr>
          <p:cNvSpPr txBox="1">
            <a:spLocks/>
          </p:cNvSpPr>
          <p:nvPr/>
        </p:nvSpPr>
        <p:spPr>
          <a:xfrm>
            <a:off x="11582400" y="6518340"/>
            <a:ext cx="404490" cy="175501"/>
          </a:xfrm>
          <a:prstGeom prst="rect">
            <a:avLst/>
          </a:prstGeom>
        </p:spPr>
        <p:txBody>
          <a:bodyPr wrap="square" lIns="0" tIns="0" rIns="0" bIns="0">
            <a:spAutoFit/>
          </a:bodyPr>
          <a:lstStyle>
            <a:defPPr>
              <a:defRPr lang="fr-FR"/>
            </a:defPPr>
            <a:lvl1pPr marL="0" algn="r" defTabSz="1042552" rtl="0" eaLnBrk="1" latinLnBrk="0" hangingPunct="1">
              <a:defRPr sz="1140" kern="1200">
                <a:solidFill>
                  <a:schemeClr val="tx1">
                    <a:tint val="75000"/>
                  </a:schemeClr>
                </a:solidFill>
                <a:latin typeface="Montserrat" panose="00000500000000000000" pitchFamily="2" charset="0"/>
                <a:ea typeface="+mn-ea"/>
                <a:cs typeface="+mn-cs"/>
              </a:defRPr>
            </a:lvl1pPr>
            <a:lvl2pPr marL="521275" algn="l" defTabSz="1042552" rtl="0" eaLnBrk="1" latinLnBrk="0" hangingPunct="1">
              <a:defRPr sz="2052" kern="1200">
                <a:solidFill>
                  <a:schemeClr val="tx1"/>
                </a:solidFill>
                <a:latin typeface="+mn-lt"/>
                <a:ea typeface="+mn-ea"/>
                <a:cs typeface="+mn-cs"/>
              </a:defRPr>
            </a:lvl2pPr>
            <a:lvl3pPr marL="1042552" algn="l" defTabSz="1042552" rtl="0" eaLnBrk="1" latinLnBrk="0" hangingPunct="1">
              <a:defRPr sz="2052" kern="1200">
                <a:solidFill>
                  <a:schemeClr val="tx1"/>
                </a:solidFill>
                <a:latin typeface="+mn-lt"/>
                <a:ea typeface="+mn-ea"/>
                <a:cs typeface="+mn-cs"/>
              </a:defRPr>
            </a:lvl3pPr>
            <a:lvl4pPr marL="1563829" algn="l" defTabSz="1042552" rtl="0" eaLnBrk="1" latinLnBrk="0" hangingPunct="1">
              <a:defRPr sz="2052" kern="1200">
                <a:solidFill>
                  <a:schemeClr val="tx1"/>
                </a:solidFill>
                <a:latin typeface="+mn-lt"/>
                <a:ea typeface="+mn-ea"/>
                <a:cs typeface="+mn-cs"/>
              </a:defRPr>
            </a:lvl4pPr>
            <a:lvl5pPr marL="2085105" algn="l" defTabSz="1042552" rtl="0" eaLnBrk="1" latinLnBrk="0" hangingPunct="1">
              <a:defRPr sz="2052" kern="1200">
                <a:solidFill>
                  <a:schemeClr val="tx1"/>
                </a:solidFill>
                <a:latin typeface="+mn-lt"/>
                <a:ea typeface="+mn-ea"/>
                <a:cs typeface="+mn-cs"/>
              </a:defRPr>
            </a:lvl5pPr>
            <a:lvl6pPr marL="2606381" algn="l" defTabSz="1042552" rtl="0" eaLnBrk="1" latinLnBrk="0" hangingPunct="1">
              <a:defRPr sz="2052" kern="1200">
                <a:solidFill>
                  <a:schemeClr val="tx1"/>
                </a:solidFill>
                <a:latin typeface="+mn-lt"/>
                <a:ea typeface="+mn-ea"/>
                <a:cs typeface="+mn-cs"/>
              </a:defRPr>
            </a:lvl6pPr>
            <a:lvl7pPr marL="3127658" algn="l" defTabSz="1042552" rtl="0" eaLnBrk="1" latinLnBrk="0" hangingPunct="1">
              <a:defRPr sz="2052" kern="1200">
                <a:solidFill>
                  <a:schemeClr val="tx1"/>
                </a:solidFill>
                <a:latin typeface="+mn-lt"/>
                <a:ea typeface="+mn-ea"/>
                <a:cs typeface="+mn-cs"/>
              </a:defRPr>
            </a:lvl7pPr>
            <a:lvl8pPr marL="3648933" algn="l" defTabSz="1042552" rtl="0" eaLnBrk="1" latinLnBrk="0" hangingPunct="1">
              <a:defRPr sz="2052" kern="1200">
                <a:solidFill>
                  <a:schemeClr val="tx1"/>
                </a:solidFill>
                <a:latin typeface="+mn-lt"/>
                <a:ea typeface="+mn-ea"/>
                <a:cs typeface="+mn-cs"/>
              </a:defRPr>
            </a:lvl8pPr>
            <a:lvl9pPr marL="4170210" algn="l" defTabSz="1042552" rtl="0" eaLnBrk="1" latinLnBrk="0" hangingPunct="1">
              <a:defRPr sz="2052" kern="1200">
                <a:solidFill>
                  <a:schemeClr val="tx1"/>
                </a:solidFill>
                <a:latin typeface="+mn-lt"/>
                <a:ea typeface="+mn-ea"/>
                <a:cs typeface="+mn-cs"/>
              </a:defRPr>
            </a:lvl9pPr>
          </a:lstStyle>
          <a:p>
            <a:pPr defTabSz="1042250">
              <a:defRPr/>
            </a:pPr>
            <a:fld id="{B6F15528-21DE-4FAA-801E-634DDDAF4B2B}" type="slidenum">
              <a:rPr lang="fr-FR" smtClean="0"/>
              <a:pPr defTabSz="1042250">
                <a:defRPr/>
              </a:pPr>
              <a:t>8</a:t>
            </a:fld>
            <a:endParaRPr lang="fr-FR" sz="1026">
              <a:solidFill>
                <a:prstClr val="black">
                  <a:tint val="75000"/>
                </a:prstClr>
              </a:solidFill>
            </a:endParaRPr>
          </a:p>
        </p:txBody>
      </p:sp>
      <p:graphicFrame>
        <p:nvGraphicFramePr>
          <p:cNvPr id="12" name="Tableau 50">
            <a:extLst>
              <a:ext uri="{FF2B5EF4-FFF2-40B4-BE49-F238E27FC236}">
                <a16:creationId xmlns:a16="http://schemas.microsoft.com/office/drawing/2014/main" id="{99E4D7DC-E43C-4A04-F2AC-939CAB3A4B39}"/>
              </a:ext>
            </a:extLst>
          </p:cNvPr>
          <p:cNvGraphicFramePr>
            <a:graphicFrameLocks noGrp="1"/>
          </p:cNvGraphicFramePr>
          <p:nvPr/>
        </p:nvGraphicFramePr>
        <p:xfrm>
          <a:off x="1068501" y="2851305"/>
          <a:ext cx="10285990" cy="1224000"/>
        </p:xfrm>
        <a:graphic>
          <a:graphicData uri="http://schemas.openxmlformats.org/drawingml/2006/table">
            <a:tbl>
              <a:tblPr firstRow="1" bandRow="1">
                <a:tableStyleId>{BC89EF96-8CEA-46FF-86C4-4CE0E7609802}</a:tableStyleId>
              </a:tblPr>
              <a:tblGrid>
                <a:gridCol w="1455399">
                  <a:extLst>
                    <a:ext uri="{9D8B030D-6E8A-4147-A177-3AD203B41FA5}">
                      <a16:colId xmlns:a16="http://schemas.microsoft.com/office/drawing/2014/main" val="4080417198"/>
                    </a:ext>
                  </a:extLst>
                </a:gridCol>
                <a:gridCol w="1261513">
                  <a:extLst>
                    <a:ext uri="{9D8B030D-6E8A-4147-A177-3AD203B41FA5}">
                      <a16:colId xmlns:a16="http://schemas.microsoft.com/office/drawing/2014/main" val="2284162269"/>
                    </a:ext>
                  </a:extLst>
                </a:gridCol>
                <a:gridCol w="1261513">
                  <a:extLst>
                    <a:ext uri="{9D8B030D-6E8A-4147-A177-3AD203B41FA5}">
                      <a16:colId xmlns:a16="http://schemas.microsoft.com/office/drawing/2014/main" val="2561262454"/>
                    </a:ext>
                  </a:extLst>
                </a:gridCol>
                <a:gridCol w="1261513">
                  <a:extLst>
                    <a:ext uri="{9D8B030D-6E8A-4147-A177-3AD203B41FA5}">
                      <a16:colId xmlns:a16="http://schemas.microsoft.com/office/drawing/2014/main" val="2284077727"/>
                    </a:ext>
                  </a:extLst>
                </a:gridCol>
                <a:gridCol w="1261513">
                  <a:extLst>
                    <a:ext uri="{9D8B030D-6E8A-4147-A177-3AD203B41FA5}">
                      <a16:colId xmlns:a16="http://schemas.microsoft.com/office/drawing/2014/main" val="2744410632"/>
                    </a:ext>
                  </a:extLst>
                </a:gridCol>
                <a:gridCol w="1261513">
                  <a:extLst>
                    <a:ext uri="{9D8B030D-6E8A-4147-A177-3AD203B41FA5}">
                      <a16:colId xmlns:a16="http://schemas.microsoft.com/office/drawing/2014/main" val="3702480994"/>
                    </a:ext>
                  </a:extLst>
                </a:gridCol>
                <a:gridCol w="1261513">
                  <a:extLst>
                    <a:ext uri="{9D8B030D-6E8A-4147-A177-3AD203B41FA5}">
                      <a16:colId xmlns:a16="http://schemas.microsoft.com/office/drawing/2014/main" val="1911281831"/>
                    </a:ext>
                  </a:extLst>
                </a:gridCol>
                <a:gridCol w="1261513">
                  <a:extLst>
                    <a:ext uri="{9D8B030D-6E8A-4147-A177-3AD203B41FA5}">
                      <a16:colId xmlns:a16="http://schemas.microsoft.com/office/drawing/2014/main" val="3803538191"/>
                    </a:ext>
                  </a:extLst>
                </a:gridCol>
              </a:tblGrid>
              <a:tr h="468000">
                <a:tc>
                  <a:txBody>
                    <a:bodyPr/>
                    <a:lstStyle/>
                    <a:p>
                      <a:pPr algn="ctr" rtl="0" fontAlgn="ctr"/>
                      <a:r>
                        <a:rPr lang="fr-FR" sz="900" b="0" i="0" u="none" strike="noStrike">
                          <a:solidFill>
                            <a:srgbClr val="000000"/>
                          </a:solidFill>
                          <a:effectLst/>
                          <a:latin typeface="Montserrat" panose="00000500000000000000" pitchFamily="2" charset="0"/>
                        </a:rPr>
                        <a:t>SIRET du site de réception des déchets</a:t>
                      </a:r>
                    </a:p>
                  </a:txBody>
                  <a:tcPr marL="9525" marR="9525" marT="9525"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chemeClr val="bg1">
                        <a:lumMod val="85000"/>
                      </a:schemeClr>
                    </a:solidFill>
                  </a:tcPr>
                </a:tc>
                <a:tc>
                  <a:txBody>
                    <a:bodyPr/>
                    <a:lstStyle/>
                    <a:p>
                      <a:pPr algn="ctr" rtl="0" fontAlgn="ctr"/>
                      <a:r>
                        <a:rPr lang="fr-FR" sz="900" b="0" i="0" u="none" strike="noStrike">
                          <a:solidFill>
                            <a:srgbClr val="000000"/>
                          </a:solidFill>
                          <a:effectLst/>
                          <a:latin typeface="Montserrat" panose="00000500000000000000" pitchFamily="2" charset="0"/>
                        </a:rPr>
                        <a:t>Nom d'usage du site de réception des déchets</a:t>
                      </a:r>
                    </a:p>
                  </a:txBody>
                  <a:tcPr marL="9525" marR="9525" marT="9525"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chemeClr val="bg1">
                        <a:lumMod val="85000"/>
                      </a:schemeClr>
                    </a:solidFill>
                  </a:tcPr>
                </a:tc>
                <a:tc>
                  <a:txBody>
                    <a:bodyPr/>
                    <a:lstStyle/>
                    <a:p>
                      <a:pPr algn="ctr" rtl="0" fontAlgn="ctr"/>
                      <a:r>
                        <a:rPr lang="fr-FR" sz="900" b="0" i="0" u="none" strike="noStrike">
                          <a:solidFill>
                            <a:srgbClr val="000000"/>
                          </a:solidFill>
                          <a:effectLst/>
                          <a:latin typeface="Montserrat" panose="00000500000000000000" pitchFamily="2" charset="0"/>
                        </a:rPr>
                        <a:t>N° BL (bon de réception du déchet)</a:t>
                      </a:r>
                    </a:p>
                  </a:txBody>
                  <a:tcPr marL="9525" marR="9525" marT="9525"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chemeClr val="bg1">
                        <a:lumMod val="85000"/>
                      </a:schemeClr>
                    </a:solidFill>
                  </a:tcPr>
                </a:tc>
                <a:tc>
                  <a:txBody>
                    <a:bodyPr/>
                    <a:lstStyle/>
                    <a:p>
                      <a:pPr algn="ctr" rtl="0" fontAlgn="ctr"/>
                      <a:r>
                        <a:rPr lang="fr-FR" sz="900" b="0" i="0" u="none" strike="noStrike">
                          <a:solidFill>
                            <a:srgbClr val="000000"/>
                          </a:solidFill>
                          <a:effectLst/>
                          <a:latin typeface="Montserrat" panose="00000500000000000000" pitchFamily="2" charset="0"/>
                        </a:rPr>
                        <a:t>N° DAP</a:t>
                      </a:r>
                    </a:p>
                  </a:txBody>
                  <a:tcPr marL="9525" marR="9525" marT="9525"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chemeClr val="bg1">
                        <a:lumMod val="85000"/>
                      </a:schemeClr>
                    </a:solidFill>
                  </a:tcPr>
                </a:tc>
                <a:tc>
                  <a:txBody>
                    <a:bodyPr/>
                    <a:lstStyle/>
                    <a:p>
                      <a:pPr algn="ctr" rtl="0" fontAlgn="ctr"/>
                      <a:r>
                        <a:rPr lang="fr-FR" sz="900" b="0" i="0" u="none" strike="noStrike">
                          <a:solidFill>
                            <a:srgbClr val="000000"/>
                          </a:solidFill>
                          <a:effectLst/>
                          <a:latin typeface="Montserrat" panose="00000500000000000000" pitchFamily="2" charset="0"/>
                        </a:rPr>
                        <a:t>Type de chantier</a:t>
                      </a:r>
                    </a:p>
                  </a:txBody>
                  <a:tcPr marL="9525" marR="9525" marT="9525"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chemeClr val="bg1">
                        <a:lumMod val="85000"/>
                      </a:schemeClr>
                    </a:solidFill>
                  </a:tcPr>
                </a:tc>
                <a:tc>
                  <a:txBody>
                    <a:bodyPr/>
                    <a:lstStyle/>
                    <a:p>
                      <a:pPr algn="ctr" rtl="0" fontAlgn="ctr"/>
                      <a:r>
                        <a:rPr lang="fr-FR" sz="900" b="0" i="0" u="none" strike="noStrike">
                          <a:solidFill>
                            <a:srgbClr val="000000"/>
                          </a:solidFill>
                          <a:effectLst/>
                          <a:latin typeface="Montserrat" panose="00000500000000000000" pitchFamily="2" charset="0"/>
                        </a:rPr>
                        <a:t>Numéro de pesée</a:t>
                      </a:r>
                    </a:p>
                  </a:txBody>
                  <a:tcPr marL="9525" marR="9525" marT="9525"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chemeClr val="bg1">
                        <a:lumMod val="85000"/>
                      </a:schemeClr>
                    </a:solidFill>
                  </a:tcPr>
                </a:tc>
                <a:tc>
                  <a:txBody>
                    <a:bodyPr/>
                    <a:lstStyle/>
                    <a:p>
                      <a:pPr algn="ctr" rtl="0" fontAlgn="ctr"/>
                      <a:r>
                        <a:rPr lang="fr-FR" sz="900" b="0" i="0" u="none" strike="noStrike">
                          <a:solidFill>
                            <a:srgbClr val="000000"/>
                          </a:solidFill>
                          <a:effectLst/>
                          <a:latin typeface="Montserrat" panose="00000500000000000000" pitchFamily="2" charset="0"/>
                        </a:rPr>
                        <a:t>Date de réception du déchet</a:t>
                      </a:r>
                    </a:p>
                  </a:txBody>
                  <a:tcPr marL="9525" marR="9525" marT="9525"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chemeClr val="bg1">
                        <a:lumMod val="85000"/>
                      </a:schemeClr>
                    </a:solidFill>
                  </a:tcPr>
                </a:tc>
                <a:tc>
                  <a:txBody>
                    <a:bodyPr/>
                    <a:lstStyle/>
                    <a:p>
                      <a:pPr algn="ctr" rtl="0" fontAlgn="ctr"/>
                      <a:r>
                        <a:rPr lang="fr-FR" sz="900" b="0" i="0" u="none" strike="noStrike">
                          <a:solidFill>
                            <a:srgbClr val="000000"/>
                          </a:solidFill>
                          <a:effectLst/>
                          <a:latin typeface="Montserrat" panose="00000500000000000000" pitchFamily="2" charset="0"/>
                        </a:rPr>
                        <a:t>Code Européen du Déchet (CED) </a:t>
                      </a:r>
                    </a:p>
                  </a:txBody>
                  <a:tcPr marL="9525" marR="9525" marT="9525"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0825220"/>
                  </a:ext>
                </a:extLst>
              </a:tr>
              <a:tr h="756000">
                <a:tc>
                  <a:txBody>
                    <a:bodyPr/>
                    <a:lstStyle/>
                    <a:p>
                      <a:pPr marL="0" marR="0" lvl="0" indent="0" algn="l" defTabSz="914400" rtl="0" eaLnBrk="1" fontAlgn="ctr" latinLnBrk="0" hangingPunct="1">
                        <a:lnSpc>
                          <a:spcPct val="100000"/>
                        </a:lnSpc>
                        <a:spcBef>
                          <a:spcPts val="0"/>
                        </a:spcBef>
                        <a:spcAft>
                          <a:spcPts val="300"/>
                        </a:spcAft>
                        <a:buClrTx/>
                        <a:buSzTx/>
                        <a:buFont typeface="Arial" panose="020B0604020202020204" pitchFamily="34" charset="0"/>
                        <a:buNone/>
                        <a:tabLst/>
                        <a:defRPr/>
                      </a:pPr>
                      <a:r>
                        <a:rPr lang="fr-FR" sz="900">
                          <a:solidFill>
                            <a:schemeClr val="dk1"/>
                          </a:solidFill>
                          <a:effectLst/>
                          <a:latin typeface="Montserrat" panose="00000500000000000000" pitchFamily="2" charset="0"/>
                          <a:ea typeface="+mn-ea"/>
                          <a:cs typeface="+mn-cs"/>
                        </a:rPr>
                        <a:t>Chaîne de caractères de 14 chiffres</a:t>
                      </a:r>
                    </a:p>
                    <a:p>
                      <a:pPr marL="0" marR="0" lvl="0" indent="0" algn="l" defTabSz="914400" rtl="0" eaLnBrk="1" fontAlgn="ctr" latinLnBrk="0" hangingPunct="1">
                        <a:lnSpc>
                          <a:spcPct val="100000"/>
                        </a:lnSpc>
                        <a:spcBef>
                          <a:spcPts val="0"/>
                        </a:spcBef>
                        <a:spcAft>
                          <a:spcPts val="300"/>
                        </a:spcAft>
                        <a:buClrTx/>
                        <a:buSzTx/>
                        <a:buFont typeface="Arial" panose="020B0604020202020204" pitchFamily="34" charset="0"/>
                        <a:buNone/>
                        <a:tabLst/>
                        <a:defRPr/>
                      </a:pPr>
                      <a:r>
                        <a:rPr lang="fr-FR" sz="900">
                          <a:solidFill>
                            <a:schemeClr val="dk1"/>
                          </a:solidFill>
                          <a:effectLst/>
                          <a:latin typeface="Montserrat" panose="00000500000000000000" pitchFamily="2" charset="0"/>
                          <a:ea typeface="+mn-ea"/>
                          <a:cs typeface="+mn-cs"/>
                        </a:rPr>
                        <a:t>Sans espace ou ponctuation</a:t>
                      </a:r>
                    </a:p>
                  </a:txBody>
                  <a:tcPr marL="3040" marR="3040" marT="3040"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fr-FR" sz="9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Chaîne de caractères (&lt;50 caractères)</a:t>
                      </a:r>
                    </a:p>
                  </a:txBody>
                  <a:tcPr marL="1081" marR="1081" marT="0"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fr-FR" sz="9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Chaîne de caractères (&lt;50 caractères)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fr-FR" sz="9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txBody>
                  <a:tcPr marL="1081" marR="1081" marT="0"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fr-FR" sz="9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Chaîne de caractères (&lt;50 caractères)</a:t>
                      </a:r>
                      <a:endParaRPr kumimoji="0" lang="fr-FR" sz="900" b="0" i="0" u="none" strike="noStrike" kern="1200" cap="none" spc="0" normalizeH="0" baseline="0" noProof="0">
                        <a:ln>
                          <a:noFill/>
                        </a:ln>
                        <a:solidFill>
                          <a:prstClr val="black"/>
                        </a:solidFill>
                        <a:effectLst/>
                        <a:highlight>
                          <a:srgbClr val="FFFF00"/>
                        </a:highlight>
                        <a:uLnTx/>
                        <a:uFillTx/>
                        <a:latin typeface="Montserrat" panose="00000500000000000000" pitchFamily="2" charset="0"/>
                        <a:ea typeface="+mn-ea"/>
                        <a:cs typeface="+mn-cs"/>
                      </a:endParaRPr>
                    </a:p>
                  </a:txBody>
                  <a:tcPr marL="1081" marR="1081" marT="0"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fr-FR" sz="900">
                          <a:solidFill>
                            <a:schemeClr val="dk1"/>
                          </a:solidFill>
                          <a:effectLst/>
                          <a:latin typeface="Montserrat" panose="00000500000000000000" pitchFamily="2" charset="0"/>
                          <a:ea typeface="+mn-ea"/>
                          <a:cs typeface="+mn-cs"/>
                        </a:rPr>
                        <a:t>B ou N (Bâtiment ou Non bâtiment)</a:t>
                      </a:r>
                    </a:p>
                  </a:txBody>
                  <a:tcPr marL="1081" marR="1081" marT="0"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fr-FR" sz="9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Chaîne de caractères (&lt;50 caractères)</a:t>
                      </a:r>
                    </a:p>
                  </a:txBody>
                  <a:tcPr marL="1081" marR="1081" marT="0"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fr-FR" sz="900">
                          <a:solidFill>
                            <a:schemeClr val="dk1"/>
                          </a:solidFill>
                          <a:latin typeface="Montserrat" panose="00000500000000000000" pitchFamily="2" charset="0"/>
                          <a:ea typeface="+mn-ea"/>
                          <a:cs typeface="+mn-cs"/>
                        </a:rPr>
                        <a:t>Format date : JJ/MM/AAAA</a:t>
                      </a:r>
                    </a:p>
                  </a:txBody>
                  <a:tcPr marL="1081" marR="1081" marT="0"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tcPr>
                </a:tc>
                <a:tc>
                  <a:txBody>
                    <a:bodyPr/>
                    <a:lstStyle/>
                    <a:p>
                      <a:pPr marL="0" indent="0">
                        <a:spcAft>
                          <a:spcPts val="300"/>
                        </a:spcAft>
                        <a:buFont typeface="Arial" panose="020B0604020202020204" pitchFamily="34" charset="0"/>
                        <a:buNone/>
                      </a:pPr>
                      <a:r>
                        <a:rPr lang="fr-FR" sz="900">
                          <a:solidFill>
                            <a:schemeClr val="dk1"/>
                          </a:solidFill>
                          <a:effectLst/>
                          <a:latin typeface="Montserrat" panose="00000500000000000000" pitchFamily="2" charset="0"/>
                          <a:ea typeface="+mn-ea"/>
                          <a:cs typeface="+mn-cs"/>
                        </a:rPr>
                        <a:t>Chaîne de 6 chiffres</a:t>
                      </a:r>
                    </a:p>
                    <a:p>
                      <a:pPr marL="0" indent="0">
                        <a:spcAft>
                          <a:spcPts val="300"/>
                        </a:spcAft>
                        <a:buFont typeface="Arial" panose="020B0604020202020204" pitchFamily="34" charset="0"/>
                        <a:buNone/>
                      </a:pPr>
                      <a:r>
                        <a:rPr lang="fr-FR" sz="900">
                          <a:solidFill>
                            <a:schemeClr val="dk1"/>
                          </a:solidFill>
                          <a:effectLst/>
                          <a:latin typeface="Montserrat" panose="00000500000000000000" pitchFamily="2" charset="0"/>
                          <a:ea typeface="+mn-ea"/>
                          <a:cs typeface="+mn-cs"/>
                        </a:rPr>
                        <a:t>Sans espace ou ponctuation</a:t>
                      </a:r>
                    </a:p>
                  </a:txBody>
                  <a:tcPr marL="1081" marR="1081" marT="0"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tcPr>
                </a:tc>
                <a:extLst>
                  <a:ext uri="{0D108BD9-81ED-4DB2-BD59-A6C34878D82A}">
                    <a16:rowId xmlns:a16="http://schemas.microsoft.com/office/drawing/2014/main" val="3464074095"/>
                  </a:ext>
                </a:extLst>
              </a:tr>
            </a:tbl>
          </a:graphicData>
        </a:graphic>
      </p:graphicFrame>
      <p:graphicFrame>
        <p:nvGraphicFramePr>
          <p:cNvPr id="14" name="Tableau 50">
            <a:extLst>
              <a:ext uri="{FF2B5EF4-FFF2-40B4-BE49-F238E27FC236}">
                <a16:creationId xmlns:a16="http://schemas.microsoft.com/office/drawing/2014/main" id="{289AE4B6-296F-4F2A-1178-92C6E707CE21}"/>
              </a:ext>
            </a:extLst>
          </p:cNvPr>
          <p:cNvGraphicFramePr>
            <a:graphicFrameLocks noGrp="1"/>
          </p:cNvGraphicFramePr>
          <p:nvPr/>
        </p:nvGraphicFramePr>
        <p:xfrm>
          <a:off x="1391872" y="4526353"/>
          <a:ext cx="10244835" cy="1224000"/>
        </p:xfrm>
        <a:graphic>
          <a:graphicData uri="http://schemas.openxmlformats.org/drawingml/2006/table">
            <a:tbl>
              <a:tblPr firstRow="1" bandRow="1">
                <a:tableStyleId>{BC89EF96-8CEA-46FF-86C4-4CE0E7609802}</a:tableStyleId>
              </a:tblPr>
              <a:tblGrid>
                <a:gridCol w="1138315">
                  <a:extLst>
                    <a:ext uri="{9D8B030D-6E8A-4147-A177-3AD203B41FA5}">
                      <a16:colId xmlns:a16="http://schemas.microsoft.com/office/drawing/2014/main" val="1740345268"/>
                    </a:ext>
                  </a:extLst>
                </a:gridCol>
                <a:gridCol w="1138315">
                  <a:extLst>
                    <a:ext uri="{9D8B030D-6E8A-4147-A177-3AD203B41FA5}">
                      <a16:colId xmlns:a16="http://schemas.microsoft.com/office/drawing/2014/main" val="2346805644"/>
                    </a:ext>
                  </a:extLst>
                </a:gridCol>
                <a:gridCol w="1138315">
                  <a:extLst>
                    <a:ext uri="{9D8B030D-6E8A-4147-A177-3AD203B41FA5}">
                      <a16:colId xmlns:a16="http://schemas.microsoft.com/office/drawing/2014/main" val="1106529530"/>
                    </a:ext>
                  </a:extLst>
                </a:gridCol>
                <a:gridCol w="1138315">
                  <a:extLst>
                    <a:ext uri="{9D8B030D-6E8A-4147-A177-3AD203B41FA5}">
                      <a16:colId xmlns:a16="http://schemas.microsoft.com/office/drawing/2014/main" val="2310670488"/>
                    </a:ext>
                  </a:extLst>
                </a:gridCol>
                <a:gridCol w="1138315">
                  <a:extLst>
                    <a:ext uri="{9D8B030D-6E8A-4147-A177-3AD203B41FA5}">
                      <a16:colId xmlns:a16="http://schemas.microsoft.com/office/drawing/2014/main" val="2504794178"/>
                    </a:ext>
                  </a:extLst>
                </a:gridCol>
                <a:gridCol w="1138315">
                  <a:extLst>
                    <a:ext uri="{9D8B030D-6E8A-4147-A177-3AD203B41FA5}">
                      <a16:colId xmlns:a16="http://schemas.microsoft.com/office/drawing/2014/main" val="1740283814"/>
                    </a:ext>
                  </a:extLst>
                </a:gridCol>
                <a:gridCol w="1138315">
                  <a:extLst>
                    <a:ext uri="{9D8B030D-6E8A-4147-A177-3AD203B41FA5}">
                      <a16:colId xmlns:a16="http://schemas.microsoft.com/office/drawing/2014/main" val="962472383"/>
                    </a:ext>
                  </a:extLst>
                </a:gridCol>
                <a:gridCol w="1138315">
                  <a:extLst>
                    <a:ext uri="{9D8B030D-6E8A-4147-A177-3AD203B41FA5}">
                      <a16:colId xmlns:a16="http://schemas.microsoft.com/office/drawing/2014/main" val="3751643313"/>
                    </a:ext>
                  </a:extLst>
                </a:gridCol>
                <a:gridCol w="1138315">
                  <a:extLst>
                    <a:ext uri="{9D8B030D-6E8A-4147-A177-3AD203B41FA5}">
                      <a16:colId xmlns:a16="http://schemas.microsoft.com/office/drawing/2014/main" val="3497847700"/>
                    </a:ext>
                  </a:extLst>
                </a:gridCol>
              </a:tblGrid>
              <a:tr h="468000">
                <a:tc>
                  <a:txBody>
                    <a:bodyPr/>
                    <a:lstStyle/>
                    <a:p>
                      <a:pPr algn="ctr" rtl="0" fontAlgn="ctr"/>
                      <a:r>
                        <a:rPr lang="fr-FR" sz="900" b="0" i="0" u="none" strike="noStrike">
                          <a:solidFill>
                            <a:srgbClr val="000000"/>
                          </a:solidFill>
                          <a:effectLst/>
                          <a:latin typeface="Montserrat" panose="00000500000000000000" pitchFamily="2" charset="0"/>
                        </a:rPr>
                        <a:t>Code déchet Ecominéro</a:t>
                      </a:r>
                    </a:p>
                  </a:txBody>
                  <a:tcPr marL="9525" marR="9525" marT="9525"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chemeClr val="bg1">
                        <a:lumMod val="85000"/>
                      </a:schemeClr>
                    </a:solidFill>
                  </a:tcPr>
                </a:tc>
                <a:tc>
                  <a:txBody>
                    <a:bodyPr/>
                    <a:lstStyle/>
                    <a:p>
                      <a:pPr algn="ctr" rtl="0" fontAlgn="ctr"/>
                      <a:r>
                        <a:rPr lang="fr-FR" sz="900" b="0" i="0" u="none" strike="noStrike">
                          <a:solidFill>
                            <a:srgbClr val="000000"/>
                          </a:solidFill>
                          <a:effectLst/>
                          <a:latin typeface="Montserrat" panose="00000500000000000000" pitchFamily="2" charset="0"/>
                        </a:rPr>
                        <a:t>Dénomination déchet usuelle</a:t>
                      </a:r>
                    </a:p>
                  </a:txBody>
                  <a:tcPr marL="9525" marR="9525" marT="9525"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chemeClr val="bg1">
                        <a:lumMod val="85000"/>
                      </a:schemeClr>
                    </a:solidFill>
                  </a:tcPr>
                </a:tc>
                <a:tc>
                  <a:txBody>
                    <a:bodyPr/>
                    <a:lstStyle/>
                    <a:p>
                      <a:pPr algn="ctr" rtl="0" fontAlgn="ctr"/>
                      <a:r>
                        <a:rPr lang="fr-FR" sz="900" b="0" i="0" u="none" strike="noStrike">
                          <a:solidFill>
                            <a:srgbClr val="000000"/>
                          </a:solidFill>
                          <a:effectLst/>
                          <a:latin typeface="Montserrat" panose="00000500000000000000" pitchFamily="2" charset="0"/>
                        </a:rPr>
                        <a:t>Quantité de déchets</a:t>
                      </a:r>
                    </a:p>
                  </a:txBody>
                  <a:tcPr marL="9525" marR="9525" marT="9525"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chemeClr val="bg1">
                        <a:lumMod val="85000"/>
                      </a:schemeClr>
                    </a:solidFill>
                  </a:tcPr>
                </a:tc>
                <a:tc>
                  <a:txBody>
                    <a:bodyPr/>
                    <a:lstStyle/>
                    <a:p>
                      <a:pPr algn="ctr" rtl="0" fontAlgn="ctr"/>
                      <a:r>
                        <a:rPr lang="fr-FR" sz="900" b="0" i="0" u="none" strike="noStrike">
                          <a:solidFill>
                            <a:srgbClr val="000000"/>
                          </a:solidFill>
                          <a:effectLst/>
                          <a:latin typeface="Montserrat" panose="00000500000000000000" pitchFamily="2" charset="0"/>
                        </a:rPr>
                        <a:t>Unité de mesure</a:t>
                      </a:r>
                    </a:p>
                  </a:txBody>
                  <a:tcPr marL="9525" marR="9525" marT="9525"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chemeClr val="bg1">
                        <a:lumMod val="85000"/>
                      </a:schemeClr>
                    </a:solidFill>
                  </a:tcPr>
                </a:tc>
                <a:tc>
                  <a:txBody>
                    <a:bodyPr/>
                    <a:lstStyle/>
                    <a:p>
                      <a:pPr algn="ctr" rtl="0" fontAlgn="ctr"/>
                      <a:r>
                        <a:rPr lang="fr-FR" sz="900" b="0" i="0" u="none" strike="noStrike">
                          <a:solidFill>
                            <a:srgbClr val="000000"/>
                          </a:solidFill>
                          <a:effectLst/>
                          <a:latin typeface="Montserrat" panose="00000500000000000000" pitchFamily="2" charset="0"/>
                        </a:rPr>
                        <a:t>Adresse du chantier</a:t>
                      </a:r>
                    </a:p>
                  </a:txBody>
                  <a:tcPr marL="9525" marR="9525" marT="9525"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chemeClr val="bg1">
                        <a:lumMod val="85000"/>
                      </a:schemeClr>
                    </a:solidFill>
                  </a:tcPr>
                </a:tc>
                <a:tc>
                  <a:txBody>
                    <a:bodyPr/>
                    <a:lstStyle/>
                    <a:p>
                      <a:pPr algn="ctr" rtl="0" fontAlgn="ctr"/>
                      <a:r>
                        <a:rPr lang="fr-FR" sz="900" b="0" i="0" u="none" strike="noStrike">
                          <a:solidFill>
                            <a:srgbClr val="000000"/>
                          </a:solidFill>
                          <a:effectLst/>
                          <a:latin typeface="Montserrat" panose="00000500000000000000" pitchFamily="2" charset="0"/>
                        </a:rPr>
                        <a:t>Raison sociale de la société de travaux (expéditeur)</a:t>
                      </a:r>
                    </a:p>
                  </a:txBody>
                  <a:tcPr marL="9525" marR="9525" marT="9525"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chemeClr val="bg1">
                        <a:lumMod val="85000"/>
                      </a:schemeClr>
                    </a:solidFill>
                  </a:tcPr>
                </a:tc>
                <a:tc>
                  <a:txBody>
                    <a:bodyPr/>
                    <a:lstStyle/>
                    <a:p>
                      <a:pPr algn="ctr" rtl="0" fontAlgn="ctr"/>
                      <a:r>
                        <a:rPr lang="fr-FR" sz="900" b="0" i="0" u="none" strike="noStrike">
                          <a:solidFill>
                            <a:srgbClr val="000000"/>
                          </a:solidFill>
                          <a:effectLst/>
                          <a:latin typeface="Montserrat" panose="00000500000000000000" pitchFamily="2" charset="0"/>
                        </a:rPr>
                        <a:t>SIRET de la société de travaux (expéditeur)</a:t>
                      </a:r>
                    </a:p>
                  </a:txBody>
                  <a:tcPr marL="9525" marR="9525" marT="9525"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chemeClr val="bg1">
                        <a:lumMod val="85000"/>
                      </a:schemeClr>
                    </a:solidFill>
                  </a:tcPr>
                </a:tc>
                <a:tc>
                  <a:txBody>
                    <a:bodyPr/>
                    <a:lstStyle/>
                    <a:p>
                      <a:pPr algn="ctr" rtl="0" fontAlgn="ctr"/>
                      <a:r>
                        <a:rPr lang="fr-FR" sz="900" b="0" i="0" u="none" strike="noStrike">
                          <a:solidFill>
                            <a:srgbClr val="000000"/>
                          </a:solidFill>
                          <a:effectLst/>
                          <a:latin typeface="Montserrat" panose="00000500000000000000" pitchFamily="2" charset="0"/>
                        </a:rPr>
                        <a:t>Raison sociale de l'éco-organisme</a:t>
                      </a:r>
                    </a:p>
                  </a:txBody>
                  <a:tcPr marL="9525" marR="9525" marT="9525"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chemeClr val="bg1">
                        <a:lumMod val="85000"/>
                      </a:schemeClr>
                    </a:solidFill>
                  </a:tcPr>
                </a:tc>
                <a:tc>
                  <a:txBody>
                    <a:bodyPr/>
                    <a:lstStyle/>
                    <a:p>
                      <a:pPr algn="ctr" rtl="0" fontAlgn="ctr"/>
                      <a:r>
                        <a:rPr lang="fr-FR" sz="900" b="0" i="0" u="none" strike="noStrike">
                          <a:solidFill>
                            <a:srgbClr val="000000"/>
                          </a:solidFill>
                          <a:effectLst/>
                          <a:latin typeface="Montserrat" panose="00000500000000000000" pitchFamily="2" charset="0"/>
                        </a:rPr>
                        <a:t>SIREN de l'éco-organisme</a:t>
                      </a:r>
                    </a:p>
                  </a:txBody>
                  <a:tcPr marL="9525" marR="9525" marT="9525"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0825220"/>
                  </a:ext>
                </a:extLst>
              </a:tr>
              <a:tr h="756000">
                <a:tc>
                  <a:txBody>
                    <a:bodyPr/>
                    <a:lstStyle/>
                    <a:p>
                      <a:pPr marL="0" indent="0">
                        <a:spcAft>
                          <a:spcPts val="300"/>
                        </a:spcAft>
                        <a:buFont typeface="Arial" panose="020B0604020202020204" pitchFamily="34" charset="0"/>
                        <a:buNone/>
                      </a:pPr>
                      <a:r>
                        <a:rPr lang="fr-FR" sz="900">
                          <a:solidFill>
                            <a:schemeClr val="dk1"/>
                          </a:solidFill>
                          <a:effectLst/>
                          <a:latin typeface="Montserrat" panose="00000500000000000000" pitchFamily="2" charset="0"/>
                          <a:ea typeface="+mn-ea"/>
                          <a:cs typeface="+mn-cs"/>
                        </a:rPr>
                        <a:t>Chaîne de 8 chiffres</a:t>
                      </a:r>
                    </a:p>
                    <a:p>
                      <a:pPr marL="0" indent="0">
                        <a:spcAft>
                          <a:spcPts val="300"/>
                        </a:spcAft>
                        <a:buFont typeface="Arial" panose="020B0604020202020204" pitchFamily="34" charset="0"/>
                        <a:buNone/>
                      </a:pPr>
                      <a:r>
                        <a:rPr lang="fr-FR" sz="900">
                          <a:solidFill>
                            <a:schemeClr val="dk1"/>
                          </a:solidFill>
                          <a:effectLst/>
                          <a:latin typeface="Montserrat" panose="00000500000000000000" pitchFamily="2" charset="0"/>
                          <a:ea typeface="+mn-ea"/>
                          <a:cs typeface="+mn-cs"/>
                        </a:rPr>
                        <a:t>Sans espace ou ponctuation</a:t>
                      </a:r>
                    </a:p>
                  </a:txBody>
                  <a:tcPr marL="1081" marR="1081" marT="0"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fr-FR" sz="9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Chaîne de caractères (&lt;50 caractères)</a:t>
                      </a:r>
                    </a:p>
                  </a:txBody>
                  <a:tcPr marL="1081" marR="1081" marT="0"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fr-FR" sz="900">
                          <a:solidFill>
                            <a:schemeClr val="dk1"/>
                          </a:solidFill>
                          <a:effectLst/>
                          <a:latin typeface="Montserrat" panose="00000500000000000000" pitchFamily="2" charset="0"/>
                          <a:ea typeface="+mn-ea"/>
                          <a:cs typeface="+mn-cs"/>
                        </a:rPr>
                        <a:t>Chaîne de  chiffres</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fr-FR" sz="900">
                          <a:solidFill>
                            <a:schemeClr val="dk1"/>
                          </a:solidFill>
                          <a:effectLst/>
                          <a:latin typeface="Montserrat" panose="00000500000000000000" pitchFamily="2" charset="0"/>
                          <a:ea typeface="+mn-ea"/>
                          <a:cs typeface="+mn-cs"/>
                        </a:rPr>
                        <a:t> Séparateur de décimale « , » (virgule)</a:t>
                      </a:r>
                    </a:p>
                  </a:txBody>
                  <a:tcPr marL="1081" marR="1081" marT="0"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fr-FR" sz="900">
                          <a:solidFill>
                            <a:schemeClr val="dk1"/>
                          </a:solidFill>
                          <a:effectLst/>
                          <a:latin typeface="Montserrat" panose="00000500000000000000" pitchFamily="2" charset="0"/>
                          <a:ea typeface="+mn-ea"/>
                          <a:cs typeface="+mn-cs"/>
                        </a:rPr>
                        <a:t>1 </a:t>
                      </a:r>
                      <a:r>
                        <a:rPr kumimoji="0" lang="fr-FR" sz="9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caractère</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fr-FR" sz="9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T (Tonnes)</a:t>
                      </a:r>
                      <a:endParaRPr lang="fr-FR" sz="900">
                        <a:solidFill>
                          <a:schemeClr val="dk1"/>
                        </a:solidFill>
                        <a:effectLst/>
                        <a:latin typeface="Montserrat" panose="00000500000000000000" pitchFamily="2" charset="0"/>
                        <a:ea typeface="+mn-ea"/>
                        <a:cs typeface="+mn-cs"/>
                      </a:endParaRPr>
                    </a:p>
                  </a:txBody>
                  <a:tcPr marL="1081" marR="1081" marT="0"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fr-FR" sz="9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Chaîne de caractères (&lt;100 caractères)</a:t>
                      </a:r>
                    </a:p>
                  </a:txBody>
                  <a:tcPr marL="1081" marR="1081" marT="0"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fr-FR" sz="9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Chaîne de caractères (&lt;50 caractères)</a:t>
                      </a:r>
                    </a:p>
                  </a:txBody>
                  <a:tcPr marL="1081" marR="1081" marT="0"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tcPr>
                </a:tc>
                <a:tc>
                  <a:txBody>
                    <a:bodyPr/>
                    <a:lstStyle/>
                    <a:p>
                      <a:pPr marL="0" indent="0">
                        <a:spcAft>
                          <a:spcPts val="300"/>
                        </a:spcAft>
                        <a:buFont typeface="Arial" panose="020B0604020202020204" pitchFamily="34" charset="0"/>
                        <a:buNone/>
                      </a:pPr>
                      <a:r>
                        <a:rPr lang="fr-FR" sz="900">
                          <a:solidFill>
                            <a:schemeClr val="dk1"/>
                          </a:solidFill>
                          <a:latin typeface="Montserrat" panose="00000500000000000000" pitchFamily="2" charset="0"/>
                          <a:ea typeface="+mn-ea"/>
                          <a:cs typeface="+mn-cs"/>
                        </a:rPr>
                        <a:t>Chaîne de caractères de 14 chiffres</a:t>
                      </a:r>
                    </a:p>
                    <a:p>
                      <a:pPr marL="0" indent="0">
                        <a:spcAft>
                          <a:spcPts val="300"/>
                        </a:spcAft>
                        <a:buFont typeface="Arial" panose="020B0604020202020204" pitchFamily="34" charset="0"/>
                        <a:buNone/>
                      </a:pPr>
                      <a:r>
                        <a:rPr lang="fr-FR" sz="900">
                          <a:solidFill>
                            <a:schemeClr val="dk1"/>
                          </a:solidFill>
                          <a:latin typeface="Montserrat" panose="00000500000000000000" pitchFamily="2" charset="0"/>
                          <a:ea typeface="+mn-ea"/>
                          <a:cs typeface="+mn-cs"/>
                        </a:rPr>
                        <a:t>Sans espace ou ponctuation</a:t>
                      </a:r>
                    </a:p>
                  </a:txBody>
                  <a:tcPr marL="1081" marR="1081" marT="0"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fr-FR" sz="9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Chaîne de caractères (&lt;50 caractères)</a:t>
                      </a:r>
                    </a:p>
                  </a:txBody>
                  <a:tcPr marL="1081" marR="1081" marT="0"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tcPr>
                </a:tc>
                <a:tc>
                  <a:txBody>
                    <a:bodyPr/>
                    <a:lstStyle/>
                    <a:p>
                      <a:pPr marL="0" indent="0">
                        <a:spcAft>
                          <a:spcPts val="300"/>
                        </a:spcAft>
                        <a:buFont typeface="Arial" panose="020B0604020202020204" pitchFamily="34" charset="0"/>
                        <a:buNone/>
                      </a:pPr>
                      <a:r>
                        <a:rPr lang="fr-FR" sz="900">
                          <a:solidFill>
                            <a:schemeClr val="dk1"/>
                          </a:solidFill>
                          <a:latin typeface="Montserrat" panose="00000500000000000000" pitchFamily="2" charset="0"/>
                          <a:ea typeface="+mn-ea"/>
                          <a:cs typeface="+mn-cs"/>
                        </a:rPr>
                        <a:t>Chaîne de caractères de 9 chiffres</a:t>
                      </a:r>
                    </a:p>
                    <a:p>
                      <a:pPr marL="0" indent="0">
                        <a:spcAft>
                          <a:spcPts val="300"/>
                        </a:spcAft>
                        <a:buFont typeface="Arial" panose="020B0604020202020204" pitchFamily="34" charset="0"/>
                        <a:buNone/>
                      </a:pPr>
                      <a:r>
                        <a:rPr lang="fr-FR" sz="900">
                          <a:solidFill>
                            <a:schemeClr val="dk1"/>
                          </a:solidFill>
                          <a:latin typeface="Montserrat" panose="00000500000000000000" pitchFamily="2" charset="0"/>
                          <a:ea typeface="+mn-ea"/>
                          <a:cs typeface="+mn-cs"/>
                        </a:rPr>
                        <a:t>Sans espace ou ponctuation</a:t>
                      </a:r>
                    </a:p>
                  </a:txBody>
                  <a:tcPr marL="1081" marR="1081" marT="0" marB="0" anchor="ctr">
                    <a:lnL w="12700" cap="flat" cmpd="sng" algn="ctr">
                      <a:solidFill>
                        <a:srgbClr val="E8E8E8"/>
                      </a:solidFill>
                      <a:prstDash val="solid"/>
                      <a:round/>
                      <a:headEnd type="none" w="med" len="med"/>
                      <a:tailEnd type="none" w="med" len="med"/>
                    </a:lnL>
                    <a:lnR w="12700" cap="flat" cmpd="sng" algn="ctr">
                      <a:solidFill>
                        <a:srgbClr val="E8E8E8"/>
                      </a:solidFill>
                      <a:prstDash val="solid"/>
                      <a:round/>
                      <a:headEnd type="none" w="med" len="med"/>
                      <a:tailEnd type="none" w="med" len="med"/>
                    </a:lnR>
                    <a:lnT w="12700" cap="flat" cmpd="sng" algn="ctr">
                      <a:solidFill>
                        <a:srgbClr val="E8E8E8"/>
                      </a:solidFill>
                      <a:prstDash val="solid"/>
                      <a:round/>
                      <a:headEnd type="none" w="med" len="med"/>
                      <a:tailEnd type="none" w="med" len="med"/>
                    </a:lnT>
                    <a:lnB w="12700" cap="flat" cmpd="sng" algn="ctr">
                      <a:solidFill>
                        <a:srgbClr val="E8E8E8"/>
                      </a:solidFill>
                      <a:prstDash val="solid"/>
                      <a:round/>
                      <a:headEnd type="none" w="med" len="med"/>
                      <a:tailEnd type="none" w="med" len="med"/>
                    </a:lnB>
                  </a:tcPr>
                </a:tc>
                <a:extLst>
                  <a:ext uri="{0D108BD9-81ED-4DB2-BD59-A6C34878D82A}">
                    <a16:rowId xmlns:a16="http://schemas.microsoft.com/office/drawing/2014/main" val="3464074095"/>
                  </a:ext>
                </a:extLst>
              </a:tr>
            </a:tbl>
          </a:graphicData>
        </a:graphic>
      </p:graphicFrame>
      <p:sp>
        <p:nvSpPr>
          <p:cNvPr id="15" name="Rectangle 14">
            <a:extLst>
              <a:ext uri="{FF2B5EF4-FFF2-40B4-BE49-F238E27FC236}">
                <a16:creationId xmlns:a16="http://schemas.microsoft.com/office/drawing/2014/main" id="{3B94707B-DC61-A3D5-4B71-4FBE62216791}"/>
              </a:ext>
            </a:extLst>
          </p:cNvPr>
          <p:cNvSpPr/>
          <p:nvPr/>
        </p:nvSpPr>
        <p:spPr>
          <a:xfrm>
            <a:off x="958490" y="1226470"/>
            <a:ext cx="10623905" cy="155294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44000" rtlCol="0" anchor="t"/>
          <a:lstStyle/>
          <a:p>
            <a:pPr>
              <a:spcBef>
                <a:spcPts val="840"/>
              </a:spcBef>
              <a:buClr>
                <a:srgbClr val="C2C2C2"/>
              </a:buClr>
              <a:buSzPct val="77000"/>
              <a:defRPr/>
            </a:pPr>
            <a:r>
              <a:rPr lang="fr-FR" sz="1200">
                <a:solidFill>
                  <a:schemeClr val="tx1"/>
                </a:solidFill>
                <a:latin typeface="Montserrat" panose="00000500000000000000" pitchFamily="2" charset="0"/>
              </a:rPr>
              <a:t>La rémunération en lien avec la reprise des déchets se fait sur la base du registre des déchets</a:t>
            </a:r>
          </a:p>
          <a:p>
            <a:pPr marL="180000" indent="-180000">
              <a:spcBef>
                <a:spcPts val="840"/>
              </a:spcBef>
              <a:buClr>
                <a:srgbClr val="C2C2C2"/>
              </a:buClr>
              <a:buSzPct val="77000"/>
              <a:buFont typeface="Wingdings 3" panose="05040102010807070707" pitchFamily="18" charset="2"/>
              <a:buChar char=""/>
              <a:defRPr/>
            </a:pPr>
            <a:r>
              <a:rPr lang="fr-FR" sz="1200">
                <a:solidFill>
                  <a:schemeClr val="tx1"/>
                </a:solidFill>
                <a:latin typeface="Montserrat" panose="00000500000000000000" pitchFamily="2" charset="0"/>
              </a:rPr>
              <a:t>17 champs obligatoires sont à renseigner</a:t>
            </a:r>
          </a:p>
          <a:p>
            <a:pPr marL="180000" marR="0" lvl="1" indent="-180000" algn="l" defTabSz="1125444" rtl="0" eaLnBrk="1" fontAlgn="base" latinLnBrk="0" hangingPunct="1">
              <a:lnSpc>
                <a:spcPct val="100000"/>
              </a:lnSpc>
              <a:spcBef>
                <a:spcPts val="840"/>
              </a:spcBef>
              <a:spcAft>
                <a:spcPts val="0"/>
              </a:spcAft>
              <a:buClr>
                <a:srgbClr val="C2C2C2"/>
              </a:buClr>
              <a:buSzPct val="77000"/>
              <a:buFont typeface="Wingdings 3" panose="05040102010807070707" pitchFamily="18" charset="2"/>
              <a:buChar char=""/>
              <a:tabLst/>
              <a:defRPr/>
            </a:pPr>
            <a:r>
              <a:rPr kumimoji="0" lang="fr-FR"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Les lignes incomplètes ne seront pas prises en compte pour le paiement</a:t>
            </a:r>
          </a:p>
          <a:p>
            <a:pPr marL="180000" marR="0" lvl="1" indent="-180000" algn="l" defTabSz="1125444" rtl="0" eaLnBrk="1" fontAlgn="base" latinLnBrk="0" hangingPunct="1">
              <a:lnSpc>
                <a:spcPct val="100000"/>
              </a:lnSpc>
              <a:spcBef>
                <a:spcPts val="840"/>
              </a:spcBef>
              <a:spcAft>
                <a:spcPts val="0"/>
              </a:spcAft>
              <a:buClr>
                <a:srgbClr val="C2C2C2"/>
              </a:buClr>
              <a:buSzPct val="77000"/>
              <a:buFont typeface="Wingdings 3" panose="05040102010807070707" pitchFamily="18" charset="2"/>
              <a:buChar char=""/>
              <a:tabLst/>
              <a:defRPr/>
            </a:pPr>
            <a:endParaRPr lang="fr-FR" sz="1200">
              <a:solidFill>
                <a:prstClr val="black"/>
              </a:solidFill>
              <a:latin typeface="Montserrat" panose="00000500000000000000" pitchFamily="2" charset="0"/>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lang="fr-FR" sz="1200" b="1">
                <a:solidFill>
                  <a:schemeClr val="tx1"/>
                </a:solidFill>
                <a:latin typeface="Montserrat" panose="00000500000000000000" pitchFamily="2" charset="0"/>
              </a:rPr>
              <a:t>Critères à respecter lors du remplissage des champs du registre des déchets</a:t>
            </a:r>
          </a:p>
          <a:p>
            <a:pPr>
              <a:spcBef>
                <a:spcPts val="840"/>
              </a:spcBef>
              <a:buClr>
                <a:srgbClr val="C2C2C2"/>
              </a:buClr>
              <a:buSzPct val="77000"/>
              <a:defRPr/>
            </a:pPr>
            <a:endParaRPr kumimoji="0" lang="fr-FR" sz="105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180000" marR="0" lvl="1" indent="-180000" algn="l" defTabSz="1125444" rtl="0" eaLnBrk="1" fontAlgn="base" latinLnBrk="0" hangingPunct="1">
              <a:lnSpc>
                <a:spcPct val="100000"/>
              </a:lnSpc>
              <a:spcBef>
                <a:spcPts val="840"/>
              </a:spcBef>
              <a:spcAft>
                <a:spcPts val="0"/>
              </a:spcAft>
              <a:buClr>
                <a:srgbClr val="C2C2C2"/>
              </a:buClr>
              <a:buSzPct val="77000"/>
              <a:buFont typeface="Wingdings 3" panose="05040102010807070707" pitchFamily="18" charset="2"/>
              <a:buChar char=""/>
              <a:tabLst/>
              <a:defRPr/>
            </a:pPr>
            <a:endParaRPr kumimoji="0" lang="fr-FR"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a:p>
            <a:pPr marL="180000" marR="0" lvl="1" indent="-180000" algn="l" defTabSz="1125444" rtl="0" eaLnBrk="1" fontAlgn="base" latinLnBrk="0" hangingPunct="1">
              <a:lnSpc>
                <a:spcPct val="100000"/>
              </a:lnSpc>
              <a:spcBef>
                <a:spcPts val="840"/>
              </a:spcBef>
              <a:spcAft>
                <a:spcPts val="0"/>
              </a:spcAft>
              <a:buClr>
                <a:srgbClr val="C2C2C2"/>
              </a:buClr>
              <a:buSzPct val="77000"/>
              <a:buFont typeface="Wingdings 3" panose="05040102010807070707" pitchFamily="18" charset="2"/>
              <a:buChar char=""/>
              <a:tabLst/>
              <a:defRPr/>
            </a:pPr>
            <a:endParaRPr kumimoji="0" lang="fr-FR"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 name="Triangle isocèle 2">
            <a:extLst>
              <a:ext uri="{FF2B5EF4-FFF2-40B4-BE49-F238E27FC236}">
                <a16:creationId xmlns:a16="http://schemas.microsoft.com/office/drawing/2014/main" id="{9E750998-FD25-4DD4-2788-1F79DAA369A2}"/>
              </a:ext>
            </a:extLst>
          </p:cNvPr>
          <p:cNvSpPr/>
          <p:nvPr/>
        </p:nvSpPr>
        <p:spPr>
          <a:xfrm rot="5400000">
            <a:off x="1055249" y="5016666"/>
            <a:ext cx="218862" cy="188674"/>
          </a:xfrm>
          <a:prstGeom prst="triangle">
            <a:avLst/>
          </a:prstGeom>
          <a:solidFill>
            <a:srgbClr val="0F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0F5730A4-0D46-8D58-B9F9-F3B0D4AAB011}"/>
              </a:ext>
            </a:extLst>
          </p:cNvPr>
          <p:cNvSpPr/>
          <p:nvPr/>
        </p:nvSpPr>
        <p:spPr>
          <a:xfrm rot="5400000">
            <a:off x="11378622" y="3871537"/>
            <a:ext cx="218862" cy="188674"/>
          </a:xfrm>
          <a:prstGeom prst="triangle">
            <a:avLst/>
          </a:prstGeom>
          <a:solidFill>
            <a:srgbClr val="0F3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4FA7E9E7-A4FA-1518-EE40-94F403A26B1C}"/>
              </a:ext>
            </a:extLst>
          </p:cNvPr>
          <p:cNvSpPr/>
          <p:nvPr/>
        </p:nvSpPr>
        <p:spPr bwMode="auto">
          <a:xfrm>
            <a:off x="856025" y="5206100"/>
            <a:ext cx="502240" cy="167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t" anchorCtr="0"/>
          <a:lstStyle/>
          <a:p>
            <a:pPr marL="0" marR="0" lvl="1" algn="l" defTabSz="1125444" rtl="0" eaLnBrk="1" fontAlgn="base" latinLnBrk="0" hangingPunct="1">
              <a:lnSpc>
                <a:spcPct val="100000"/>
              </a:lnSpc>
              <a:spcBef>
                <a:spcPts val="1200"/>
              </a:spcBef>
              <a:buClr>
                <a:srgbClr val="C2C2C2"/>
              </a:buClr>
              <a:buSzPct val="77000"/>
              <a:tabLst/>
              <a:defRPr/>
            </a:pPr>
            <a:r>
              <a:rPr lang="fr-FR" sz="900" b="1">
                <a:solidFill>
                  <a:prstClr val="black"/>
                </a:solidFill>
                <a:latin typeface="Montserrat" panose="00000500000000000000" pitchFamily="2" charset="0"/>
                <a:sym typeface="Arial"/>
              </a:rPr>
              <a:t>Suite</a:t>
            </a:r>
            <a:endParaRPr lang="fr-FR" sz="900" b="1">
              <a:solidFill>
                <a:srgbClr val="000000"/>
              </a:solidFill>
              <a:latin typeface="Montserrat" panose="00000500000000000000" pitchFamily="2" charset="0"/>
            </a:endParaRPr>
          </a:p>
          <a:p>
            <a:pPr marL="0" marR="0" lvl="1" algn="l" defTabSz="1125444" rtl="0" eaLnBrk="1" fontAlgn="base" latinLnBrk="0" hangingPunct="1">
              <a:lnSpc>
                <a:spcPct val="100000"/>
              </a:lnSpc>
              <a:spcBef>
                <a:spcPts val="1200"/>
              </a:spcBef>
              <a:buClr>
                <a:srgbClr val="C2C2C2"/>
              </a:buClr>
              <a:buSzPct val="77000"/>
              <a:tabLst/>
              <a:defRPr/>
            </a:pPr>
            <a:endParaRPr kumimoji="0" lang="fr-FR" sz="900" b="1" i="0" u="none" strike="noStrike" kern="1200" cap="none" spc="0" normalizeH="0" baseline="0" noProof="0">
              <a:ln>
                <a:noFill/>
              </a:ln>
              <a:solidFill>
                <a:prstClr val="black"/>
              </a:solidFill>
              <a:effectLst/>
              <a:uLnTx/>
              <a:uFillTx/>
              <a:latin typeface="Montserrat" panose="00000500000000000000" pitchFamily="2" charset="0"/>
              <a:ea typeface="+mn-ea"/>
              <a:cs typeface="+mn-cs"/>
              <a:sym typeface="Arial"/>
            </a:endParaRPr>
          </a:p>
        </p:txBody>
      </p:sp>
      <p:sp>
        <p:nvSpPr>
          <p:cNvPr id="9" name="TextBox 66">
            <a:extLst>
              <a:ext uri="{FF2B5EF4-FFF2-40B4-BE49-F238E27FC236}">
                <a16:creationId xmlns:a16="http://schemas.microsoft.com/office/drawing/2014/main" id="{B1C2C640-6069-BAF9-D48A-DA2AB1C5DC1E}"/>
              </a:ext>
            </a:extLst>
          </p:cNvPr>
          <p:cNvSpPr txBox="1"/>
          <p:nvPr/>
        </p:nvSpPr>
        <p:spPr>
          <a:xfrm>
            <a:off x="8967635" y="311838"/>
            <a:ext cx="972000" cy="339452"/>
          </a:xfrm>
          <a:prstGeom prst="rect">
            <a:avLst/>
          </a:prstGeom>
          <a:noFill/>
        </p:spPr>
        <p:txBody>
          <a:bodyPr wrap="square" lIns="72000" rIns="72000" rtlCol="0">
            <a:spAutoFit/>
          </a:bodyPr>
          <a:lstStyle/>
          <a:p>
            <a:pPr marL="0" marR="0" lvl="0" indent="0" algn="ctr" defTabSz="914400" rtl="0" eaLnBrk="1" fontAlgn="auto" latinLnBrk="0" hangingPunct="1">
              <a:lnSpc>
                <a:spcPct val="80000"/>
              </a:lnSpc>
              <a:buClrTx/>
              <a:buSzTx/>
              <a:buFontTx/>
              <a:buNone/>
              <a:tabLst/>
              <a:defRPr/>
            </a:pPr>
            <a:r>
              <a:rPr kumimoji="0" lang="fr-FR" sz="1000" b="1" i="0" u="none" strike="noStrike" kern="1200" cap="none" spc="0" normalizeH="0" baseline="0" noProof="0">
                <a:ln>
                  <a:noFill/>
                </a:ln>
                <a:solidFill>
                  <a:srgbClr val="0F3A93"/>
                </a:solidFill>
                <a:effectLst/>
                <a:uLnTx/>
                <a:uFillTx/>
                <a:latin typeface="Montserrat" panose="00000500000000000000" pitchFamily="2" charset="0"/>
                <a:ea typeface="+mn-ea"/>
                <a:cs typeface="+mn-cs"/>
              </a:rPr>
              <a:t>Registre des déchets</a:t>
            </a:r>
          </a:p>
        </p:txBody>
      </p:sp>
      <p:sp>
        <p:nvSpPr>
          <p:cNvPr id="10" name="Chevron 6">
            <a:extLst>
              <a:ext uri="{FF2B5EF4-FFF2-40B4-BE49-F238E27FC236}">
                <a16:creationId xmlns:a16="http://schemas.microsoft.com/office/drawing/2014/main" id="{7260F64C-F033-E18A-18AA-76EA8CA3675C}"/>
              </a:ext>
            </a:extLst>
          </p:cNvPr>
          <p:cNvSpPr/>
          <p:nvPr/>
        </p:nvSpPr>
        <p:spPr>
          <a:xfrm>
            <a:off x="8967635" y="85597"/>
            <a:ext cx="972000" cy="216000"/>
          </a:xfrm>
          <a:prstGeom prst="homePlate">
            <a:avLst>
              <a:gd name="adj" fmla="val 23602"/>
            </a:avLst>
          </a:prstGeom>
          <a:solidFill>
            <a:srgbClr val="0F3A93"/>
          </a:solidFill>
          <a:ln w="12700" cap="flat" cmpd="sng" algn="ctr">
            <a:solidFill>
              <a:srgbClr val="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a:ln>
                <a:noFill/>
              </a:ln>
              <a:solidFill>
                <a:srgbClr val="0F3A93"/>
              </a:solidFill>
              <a:effectLst>
                <a:glow>
                  <a:scrgbClr r="0" g="0" b="0"/>
                </a:glow>
              </a:effectLst>
              <a:uLnTx/>
              <a:uFillTx/>
              <a:latin typeface="Montserrat" panose="00000500000000000000" pitchFamily="2" charset="0"/>
              <a:ea typeface="+mn-ea"/>
              <a:cs typeface="+mn-cs"/>
            </a:endParaRPr>
          </a:p>
        </p:txBody>
      </p:sp>
      <p:sp>
        <p:nvSpPr>
          <p:cNvPr id="11" name="Oval 13">
            <a:extLst>
              <a:ext uri="{FF2B5EF4-FFF2-40B4-BE49-F238E27FC236}">
                <a16:creationId xmlns:a16="http://schemas.microsoft.com/office/drawing/2014/main" id="{ED9779F3-FB38-B00E-0D83-2A721AE16306}"/>
              </a:ext>
            </a:extLst>
          </p:cNvPr>
          <p:cNvSpPr>
            <a:spLocks/>
          </p:cNvSpPr>
          <p:nvPr/>
        </p:nvSpPr>
        <p:spPr>
          <a:xfrm>
            <a:off x="9309635" y="67597"/>
            <a:ext cx="288000" cy="252000"/>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F3A93"/>
                </a:solidFill>
                <a:effectLst/>
                <a:uLnTx/>
                <a:uFillTx/>
                <a:latin typeface="Montserrat" panose="00000500000000000000" pitchFamily="2" charset="0"/>
                <a:ea typeface="+mn-ea"/>
                <a:cs typeface="+mn-cs"/>
              </a:rPr>
              <a:t>1.1</a:t>
            </a:r>
          </a:p>
        </p:txBody>
      </p:sp>
      <p:sp>
        <p:nvSpPr>
          <p:cNvPr id="13" name="TextBox 69">
            <a:extLst>
              <a:ext uri="{FF2B5EF4-FFF2-40B4-BE49-F238E27FC236}">
                <a16:creationId xmlns:a16="http://schemas.microsoft.com/office/drawing/2014/main" id="{8695605E-D1E2-3845-495A-7A01149026CF}"/>
              </a:ext>
            </a:extLst>
          </p:cNvPr>
          <p:cNvSpPr txBox="1"/>
          <p:nvPr/>
        </p:nvSpPr>
        <p:spPr>
          <a:xfrm>
            <a:off x="9948396" y="311838"/>
            <a:ext cx="972000" cy="339452"/>
          </a:xfrm>
          <a:prstGeom prst="rect">
            <a:avLst/>
          </a:prstGeom>
          <a:noFill/>
        </p:spPr>
        <p:txBody>
          <a:bodyPr wrap="square" rtlCol="0">
            <a:spAutoFit/>
          </a:bodyPr>
          <a:lstStyle/>
          <a:p>
            <a:pPr marL="0" marR="0" lvl="0" indent="0" algn="ctr" defTabSz="914400" rtl="0" eaLnBrk="1" fontAlgn="auto" latinLnBrk="0" hangingPunct="1">
              <a:lnSpc>
                <a:spcPct val="80000"/>
              </a:lnSpc>
              <a:buClrTx/>
              <a:buSzTx/>
              <a:buFontTx/>
              <a:buNone/>
              <a:tabLst/>
              <a:defRPr/>
            </a:pPr>
            <a:r>
              <a:rPr kumimoji="0" lang="fr-FR" sz="1000" b="1" i="0" u="none" strike="noStrike" kern="1200" cap="none" spc="0" normalizeH="0" baseline="0" noProof="0">
                <a:ln>
                  <a:noFill/>
                </a:ln>
                <a:solidFill>
                  <a:schemeClr val="tx2"/>
                </a:solidFill>
                <a:effectLst/>
                <a:uLnTx/>
                <a:uFillTx/>
                <a:latin typeface="Montserrat" panose="00000500000000000000" pitchFamily="2" charset="0"/>
                <a:ea typeface="+mn-ea"/>
                <a:cs typeface="+mn-cs"/>
              </a:rPr>
              <a:t>Validation Ecominéro</a:t>
            </a:r>
          </a:p>
        </p:txBody>
      </p:sp>
      <p:sp>
        <p:nvSpPr>
          <p:cNvPr id="16" name="Chevron 7">
            <a:extLst>
              <a:ext uri="{FF2B5EF4-FFF2-40B4-BE49-F238E27FC236}">
                <a16:creationId xmlns:a16="http://schemas.microsoft.com/office/drawing/2014/main" id="{CA45D603-7538-488C-76C8-7D018FAEA4F2}"/>
              </a:ext>
            </a:extLst>
          </p:cNvPr>
          <p:cNvSpPr/>
          <p:nvPr/>
        </p:nvSpPr>
        <p:spPr>
          <a:xfrm>
            <a:off x="9948396" y="85597"/>
            <a:ext cx="972000" cy="216000"/>
          </a:xfrm>
          <a:prstGeom prst="chevron">
            <a:avLst>
              <a:gd name="adj" fmla="val 20000"/>
            </a:avLst>
          </a:prstGeom>
          <a:solidFill>
            <a:schemeClr val="tx2"/>
          </a:solidFill>
          <a:ln w="12700" cap="flat" cmpd="sng" algn="ctr">
            <a:solidFill>
              <a:srgbClr val="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a:ln>
                <a:noFill/>
              </a:ln>
              <a:solidFill>
                <a:srgbClr val="0F3A93"/>
              </a:solidFill>
              <a:effectLst>
                <a:glow>
                  <a:scrgbClr r="0" g="0" b="0"/>
                </a:glow>
              </a:effectLst>
              <a:uLnTx/>
              <a:uFillTx/>
              <a:latin typeface="Montserrat" panose="00000500000000000000" pitchFamily="2" charset="0"/>
              <a:ea typeface="+mn-ea"/>
              <a:cs typeface="+mn-cs"/>
            </a:endParaRPr>
          </a:p>
        </p:txBody>
      </p:sp>
      <p:sp>
        <p:nvSpPr>
          <p:cNvPr id="17" name="Oval 14">
            <a:extLst>
              <a:ext uri="{FF2B5EF4-FFF2-40B4-BE49-F238E27FC236}">
                <a16:creationId xmlns:a16="http://schemas.microsoft.com/office/drawing/2014/main" id="{0DEB4E64-9165-DAA3-EA18-E7090A4C2472}"/>
              </a:ext>
            </a:extLst>
          </p:cNvPr>
          <p:cNvSpPr>
            <a:spLocks/>
          </p:cNvSpPr>
          <p:nvPr/>
        </p:nvSpPr>
        <p:spPr>
          <a:xfrm>
            <a:off x="10275996" y="67597"/>
            <a:ext cx="316800" cy="252000"/>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chemeClr val="tx2"/>
                </a:solidFill>
                <a:effectLst/>
                <a:uLnTx/>
                <a:uFillTx/>
                <a:latin typeface="Montserrat" panose="00000500000000000000" pitchFamily="2" charset="0"/>
                <a:ea typeface="+mn-ea"/>
                <a:cs typeface="+mn-cs"/>
              </a:rPr>
              <a:t>1.2</a:t>
            </a:r>
          </a:p>
        </p:txBody>
      </p:sp>
    </p:spTree>
    <p:extLst>
      <p:ext uri="{BB962C8B-B14F-4D97-AF65-F5344CB8AC3E}">
        <p14:creationId xmlns:p14="http://schemas.microsoft.com/office/powerpoint/2010/main" val="202938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t 13" hidden="1">
            <a:extLst>
              <a:ext uri="{FF2B5EF4-FFF2-40B4-BE49-F238E27FC236}">
                <a16:creationId xmlns:a16="http://schemas.microsoft.com/office/drawing/2014/main" id="{545C559A-5BFD-4BD9-9FA8-1C1CB81DB8F0}"/>
              </a:ext>
            </a:extLst>
          </p:cNvPr>
          <p:cNvGraphicFramePr>
            <a:graphicFrameLocks noChangeAspect="1"/>
          </p:cNvGraphicFramePr>
          <p:nvPr>
            <p:custDataLst>
              <p:tags r:id="rId1"/>
            </p:custDataLst>
          </p:nvPr>
        </p:nvGraphicFramePr>
        <p:xfrm>
          <a:off x="3419" y="3619"/>
          <a:ext cx="1811" cy="1811"/>
        </p:xfrm>
        <a:graphic>
          <a:graphicData uri="http://schemas.openxmlformats.org/presentationml/2006/ole">
            <mc:AlternateContent xmlns:mc="http://schemas.openxmlformats.org/markup-compatibility/2006">
              <mc:Choice xmlns:v="urn:schemas-microsoft-com:vml" Requires="v">
                <p:oleObj name="Diapositive think-cell" r:id="rId4" imgW="473" imgH="473" progId="TCLayout.ActiveDocument.1">
                  <p:embed/>
                </p:oleObj>
              </mc:Choice>
              <mc:Fallback>
                <p:oleObj name="Diapositive think-cell" r:id="rId4" imgW="473" imgH="473" progId="TCLayout.ActiveDocument.1">
                  <p:embed/>
                  <p:pic>
                    <p:nvPicPr>
                      <p:cNvPr id="14" name="Objet 13" hidden="1">
                        <a:extLst>
                          <a:ext uri="{FF2B5EF4-FFF2-40B4-BE49-F238E27FC236}">
                            <a16:creationId xmlns:a16="http://schemas.microsoft.com/office/drawing/2014/main" id="{545C559A-5BFD-4BD9-9FA8-1C1CB81DB8F0}"/>
                          </a:ext>
                        </a:extLst>
                      </p:cNvPr>
                      <p:cNvPicPr/>
                      <p:nvPr/>
                    </p:nvPicPr>
                    <p:blipFill>
                      <a:blip r:embed="rId5"/>
                      <a:stretch>
                        <a:fillRect/>
                      </a:stretch>
                    </p:blipFill>
                    <p:spPr>
                      <a:xfrm>
                        <a:off x="3419" y="3619"/>
                        <a:ext cx="1811" cy="1811"/>
                      </a:xfrm>
                      <a:prstGeom prst="rect">
                        <a:avLst/>
                      </a:prstGeom>
                    </p:spPr>
                  </p:pic>
                </p:oleObj>
              </mc:Fallback>
            </mc:AlternateContent>
          </a:graphicData>
        </a:graphic>
      </p:graphicFrame>
      <p:pic>
        <p:nvPicPr>
          <p:cNvPr id="11" name="Image 10">
            <a:extLst>
              <a:ext uri="{FF2B5EF4-FFF2-40B4-BE49-F238E27FC236}">
                <a16:creationId xmlns:a16="http://schemas.microsoft.com/office/drawing/2014/main" id="{97082BFD-EAF7-6EAE-FE71-41E90176305E}"/>
              </a:ext>
            </a:extLst>
          </p:cNvPr>
          <p:cNvPicPr>
            <a:picLocks noChangeAspect="1"/>
          </p:cNvPicPr>
          <p:nvPr/>
        </p:nvPicPr>
        <p:blipFill>
          <a:blip r:embed="rId6"/>
          <a:stretch>
            <a:fillRect/>
          </a:stretch>
        </p:blipFill>
        <p:spPr>
          <a:xfrm>
            <a:off x="808551" y="1321683"/>
            <a:ext cx="5740448" cy="2701564"/>
          </a:xfrm>
          <a:prstGeom prst="rect">
            <a:avLst/>
          </a:prstGeom>
        </p:spPr>
      </p:pic>
      <p:sp>
        <p:nvSpPr>
          <p:cNvPr id="7" name="object 65">
            <a:extLst>
              <a:ext uri="{FF2B5EF4-FFF2-40B4-BE49-F238E27FC236}">
                <a16:creationId xmlns:a16="http://schemas.microsoft.com/office/drawing/2014/main" id="{4CB3BA3A-B644-4EF6-A081-7A9E159CBD1C}"/>
              </a:ext>
            </a:extLst>
          </p:cNvPr>
          <p:cNvSpPr/>
          <p:nvPr/>
        </p:nvSpPr>
        <p:spPr>
          <a:xfrm>
            <a:off x="823812" y="536031"/>
            <a:ext cx="136038" cy="410286"/>
          </a:xfrm>
          <a:custGeom>
            <a:avLst/>
            <a:gdLst/>
            <a:ahLst/>
            <a:cxnLst/>
            <a:rect l="l" t="t" r="r" b="b"/>
            <a:pathLst>
              <a:path w="119380" h="360044">
                <a:moveTo>
                  <a:pt x="18204" y="0"/>
                </a:moveTo>
                <a:lnTo>
                  <a:pt x="9377" y="2195"/>
                </a:lnTo>
                <a:lnTo>
                  <a:pt x="2998" y="8016"/>
                </a:lnTo>
                <a:lnTo>
                  <a:pt x="16" y="16091"/>
                </a:lnTo>
                <a:lnTo>
                  <a:pt x="1376" y="25044"/>
                </a:lnTo>
                <a:lnTo>
                  <a:pt x="14982" y="61562"/>
                </a:lnTo>
                <a:lnTo>
                  <a:pt x="24954" y="99693"/>
                </a:lnTo>
                <a:lnTo>
                  <a:pt x="31087" y="139231"/>
                </a:lnTo>
                <a:lnTo>
                  <a:pt x="33177" y="179971"/>
                </a:lnTo>
                <a:lnTo>
                  <a:pt x="31085" y="220722"/>
                </a:lnTo>
                <a:lnTo>
                  <a:pt x="24947" y="260273"/>
                </a:lnTo>
                <a:lnTo>
                  <a:pt x="14971" y="298415"/>
                </a:lnTo>
                <a:lnTo>
                  <a:pt x="1363" y="334937"/>
                </a:lnTo>
                <a:lnTo>
                  <a:pt x="0" y="343870"/>
                </a:lnTo>
                <a:lnTo>
                  <a:pt x="2959" y="351932"/>
                </a:lnTo>
                <a:lnTo>
                  <a:pt x="9302" y="357761"/>
                </a:lnTo>
                <a:lnTo>
                  <a:pt x="18089" y="359994"/>
                </a:lnTo>
                <a:lnTo>
                  <a:pt x="79748" y="359867"/>
                </a:lnTo>
                <a:lnTo>
                  <a:pt x="102118" y="308205"/>
                </a:lnTo>
                <a:lnTo>
                  <a:pt x="111583" y="266680"/>
                </a:lnTo>
                <a:lnTo>
                  <a:pt x="117387" y="223879"/>
                </a:lnTo>
                <a:lnTo>
                  <a:pt x="119359" y="179971"/>
                </a:lnTo>
                <a:lnTo>
                  <a:pt x="117369" y="136144"/>
                </a:lnTo>
                <a:lnTo>
                  <a:pt x="111518" y="93416"/>
                </a:lnTo>
                <a:lnTo>
                  <a:pt x="101984" y="51957"/>
                </a:lnTo>
                <a:lnTo>
                  <a:pt x="88943" y="11938"/>
                </a:lnTo>
                <a:lnTo>
                  <a:pt x="79595" y="431"/>
                </a:lnTo>
                <a:lnTo>
                  <a:pt x="18204" y="0"/>
                </a:lnTo>
                <a:close/>
              </a:path>
            </a:pathLst>
          </a:custGeom>
          <a:solidFill>
            <a:srgbClr val="47BC54"/>
          </a:solidFill>
        </p:spPr>
        <p:txBody>
          <a:bodyPr wrap="square" lIns="0" tIns="0" rIns="0" bIns="0" rtlCol="0"/>
          <a:lstStyle/>
          <a:p>
            <a:pPr defTabSz="1041993">
              <a:defRPr/>
            </a:pPr>
            <a:endParaRPr lang="fr-FR" sz="1596">
              <a:solidFill>
                <a:prstClr val="black"/>
              </a:solidFill>
              <a:latin typeface="Montserrat" panose="00000500000000000000" pitchFamily="2"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56D1257D-EB8B-48F2-9E80-575AB201AAB5}"/>
              </a:ext>
            </a:extLst>
          </p:cNvPr>
          <p:cNvSpPr>
            <a:spLocks noGrp="1"/>
          </p:cNvSpPr>
          <p:nvPr>
            <p:ph type="sldNum" sz="quarter" idx="7"/>
          </p:nvPr>
        </p:nvSpPr>
        <p:spPr>
          <a:xfrm>
            <a:off x="11582400" y="6518340"/>
            <a:ext cx="404490" cy="175501"/>
          </a:xfrm>
          <a:prstGeom prst="rect">
            <a:avLst/>
          </a:prstGeom>
        </p:spPr>
        <p:txBody>
          <a:bodyPr wrap="square" lIns="0" tIns="0" rIns="0" bIns="0">
            <a:spAutoFit/>
          </a:bodyPr>
          <a:lstStyle>
            <a:defPPr>
              <a:defRPr lang="fr-FR"/>
            </a:defPPr>
            <a:lvl1pPr marL="0" algn="r" defTabSz="1042552" rtl="0" eaLnBrk="1" latinLnBrk="0" hangingPunct="1">
              <a:defRPr sz="1140" kern="1200">
                <a:solidFill>
                  <a:schemeClr val="tx1">
                    <a:tint val="75000"/>
                  </a:schemeClr>
                </a:solidFill>
                <a:latin typeface="Montserrat" panose="00000500000000000000" pitchFamily="2" charset="0"/>
                <a:ea typeface="+mn-ea"/>
                <a:cs typeface="+mn-cs"/>
              </a:defRPr>
            </a:lvl1pPr>
            <a:lvl2pPr marL="521275" algn="l" defTabSz="1042552" rtl="0" eaLnBrk="1" latinLnBrk="0" hangingPunct="1">
              <a:defRPr sz="2052" kern="1200">
                <a:solidFill>
                  <a:schemeClr val="tx1"/>
                </a:solidFill>
                <a:latin typeface="+mn-lt"/>
                <a:ea typeface="+mn-ea"/>
                <a:cs typeface="+mn-cs"/>
              </a:defRPr>
            </a:lvl2pPr>
            <a:lvl3pPr marL="1042552" algn="l" defTabSz="1042552" rtl="0" eaLnBrk="1" latinLnBrk="0" hangingPunct="1">
              <a:defRPr sz="2052" kern="1200">
                <a:solidFill>
                  <a:schemeClr val="tx1"/>
                </a:solidFill>
                <a:latin typeface="+mn-lt"/>
                <a:ea typeface="+mn-ea"/>
                <a:cs typeface="+mn-cs"/>
              </a:defRPr>
            </a:lvl3pPr>
            <a:lvl4pPr marL="1563829" algn="l" defTabSz="1042552" rtl="0" eaLnBrk="1" latinLnBrk="0" hangingPunct="1">
              <a:defRPr sz="2052" kern="1200">
                <a:solidFill>
                  <a:schemeClr val="tx1"/>
                </a:solidFill>
                <a:latin typeface="+mn-lt"/>
                <a:ea typeface="+mn-ea"/>
                <a:cs typeface="+mn-cs"/>
              </a:defRPr>
            </a:lvl4pPr>
            <a:lvl5pPr marL="2085105" algn="l" defTabSz="1042552" rtl="0" eaLnBrk="1" latinLnBrk="0" hangingPunct="1">
              <a:defRPr sz="2052" kern="1200">
                <a:solidFill>
                  <a:schemeClr val="tx1"/>
                </a:solidFill>
                <a:latin typeface="+mn-lt"/>
                <a:ea typeface="+mn-ea"/>
                <a:cs typeface="+mn-cs"/>
              </a:defRPr>
            </a:lvl5pPr>
            <a:lvl6pPr marL="2606381" algn="l" defTabSz="1042552" rtl="0" eaLnBrk="1" latinLnBrk="0" hangingPunct="1">
              <a:defRPr sz="2052" kern="1200">
                <a:solidFill>
                  <a:schemeClr val="tx1"/>
                </a:solidFill>
                <a:latin typeface="+mn-lt"/>
                <a:ea typeface="+mn-ea"/>
                <a:cs typeface="+mn-cs"/>
              </a:defRPr>
            </a:lvl6pPr>
            <a:lvl7pPr marL="3127658" algn="l" defTabSz="1042552" rtl="0" eaLnBrk="1" latinLnBrk="0" hangingPunct="1">
              <a:defRPr sz="2052" kern="1200">
                <a:solidFill>
                  <a:schemeClr val="tx1"/>
                </a:solidFill>
                <a:latin typeface="+mn-lt"/>
                <a:ea typeface="+mn-ea"/>
                <a:cs typeface="+mn-cs"/>
              </a:defRPr>
            </a:lvl7pPr>
            <a:lvl8pPr marL="3648933" algn="l" defTabSz="1042552" rtl="0" eaLnBrk="1" latinLnBrk="0" hangingPunct="1">
              <a:defRPr sz="2052" kern="1200">
                <a:solidFill>
                  <a:schemeClr val="tx1"/>
                </a:solidFill>
                <a:latin typeface="+mn-lt"/>
                <a:ea typeface="+mn-ea"/>
                <a:cs typeface="+mn-cs"/>
              </a:defRPr>
            </a:lvl8pPr>
            <a:lvl9pPr marL="4170210" algn="l" defTabSz="1042552" rtl="0" eaLnBrk="1" latinLnBrk="0" hangingPunct="1">
              <a:defRPr sz="2052" kern="1200">
                <a:solidFill>
                  <a:schemeClr val="tx1"/>
                </a:solidFill>
                <a:latin typeface="+mn-lt"/>
                <a:ea typeface="+mn-ea"/>
                <a:cs typeface="+mn-cs"/>
              </a:defRPr>
            </a:lvl9pPr>
          </a:lstStyle>
          <a:p>
            <a:pPr defTabSz="1042250">
              <a:defRPr/>
            </a:pPr>
            <a:fld id="{B6F15528-21DE-4FAA-801E-634DDDAF4B2B}" type="slidenum">
              <a:rPr lang="fr-FR" smtClean="0"/>
              <a:pPr defTabSz="1042250">
                <a:defRPr/>
              </a:pPr>
              <a:t>9</a:t>
            </a:fld>
            <a:endParaRPr lang="fr-FR" sz="1026">
              <a:solidFill>
                <a:prstClr val="black">
                  <a:tint val="75000"/>
                </a:prstClr>
              </a:solidFill>
            </a:endParaRPr>
          </a:p>
        </p:txBody>
      </p:sp>
      <p:sp>
        <p:nvSpPr>
          <p:cNvPr id="49" name="object 10">
            <a:extLst>
              <a:ext uri="{FF2B5EF4-FFF2-40B4-BE49-F238E27FC236}">
                <a16:creationId xmlns:a16="http://schemas.microsoft.com/office/drawing/2014/main" id="{B16ED014-BA73-040E-6A6A-61A27D1E3813}"/>
              </a:ext>
            </a:extLst>
          </p:cNvPr>
          <p:cNvSpPr txBox="1">
            <a:spLocks/>
          </p:cNvSpPr>
          <p:nvPr/>
        </p:nvSpPr>
        <p:spPr>
          <a:xfrm>
            <a:off x="1067173" y="564447"/>
            <a:ext cx="10671734" cy="350545"/>
          </a:xfrm>
          <a:prstGeom prst="rect">
            <a:avLst/>
          </a:prstGeom>
        </p:spPr>
        <p:txBody>
          <a:bodyPr vert="horz" wrap="square" lIns="0" tIns="0" rIns="0" bIns="0" rtlCol="0" anchor="ctr" anchorCtr="0">
            <a:spAutoFit/>
          </a:bodyPr>
          <a:lstStyle>
            <a:lvl1pPr algn="l" defTabSz="986902" rtl="0" eaLnBrk="1" latinLnBrk="0" hangingPunct="1">
              <a:spcBef>
                <a:spcPct val="0"/>
              </a:spcBef>
              <a:buNone/>
              <a:defRPr sz="2105" b="1" kern="0" cap="none" spc="0" baseline="0">
                <a:ln>
                  <a:noFill/>
                </a:ln>
                <a:solidFill>
                  <a:schemeClr val="tx2"/>
                </a:solidFill>
                <a:effectLst/>
                <a:latin typeface="Arial" panose="020B0604020202020204" pitchFamily="34" charset="0"/>
                <a:ea typeface="+mj-ea"/>
                <a:cs typeface="Arial" panose="020B0604020202020204" pitchFamily="34" charset="0"/>
              </a:defRPr>
            </a:lvl1pPr>
          </a:lstStyle>
          <a:p>
            <a:pPr marL="0" lvl="5" defTabSz="913499">
              <a:buClr>
                <a:srgbClr val="C1B5B9"/>
              </a:buClr>
              <a:buSzPct val="77000"/>
              <a:defRPr/>
            </a:pPr>
            <a:r>
              <a:rPr lang="fr-FR" sz="2278" b="1" kern="0">
                <a:solidFill>
                  <a:srgbClr val="003196"/>
                </a:solidFill>
                <a:latin typeface="Montserrat" panose="00000500000000000000" pitchFamily="2" charset="0"/>
                <a:cs typeface="Arial" panose="020B0604020202020204" pitchFamily="34" charset="0"/>
              </a:rPr>
              <a:t>Etape 1.1 – Import du registre des déchets (3 / 3)</a:t>
            </a:r>
            <a:endParaRPr lang="fr-FR" sz="1823" kern="0">
              <a:solidFill>
                <a:srgbClr val="D9D9D9">
                  <a:lumMod val="75000"/>
                </a:srgbClr>
              </a:solidFill>
              <a:latin typeface="Montserrat" panose="00000500000000000000" pitchFamily="2" charset="0"/>
              <a:cs typeface="Arial" panose="020B0604020202020204" pitchFamily="34" charset="0"/>
            </a:endParaRPr>
          </a:p>
        </p:txBody>
      </p:sp>
      <p:sp>
        <p:nvSpPr>
          <p:cNvPr id="12" name="TextBox 15">
            <a:extLst>
              <a:ext uri="{FF2B5EF4-FFF2-40B4-BE49-F238E27FC236}">
                <a16:creationId xmlns:a16="http://schemas.microsoft.com/office/drawing/2014/main" id="{8671D972-BCED-471F-0941-DFC4C3DB9E8A}"/>
              </a:ext>
            </a:extLst>
          </p:cNvPr>
          <p:cNvSpPr txBox="1"/>
          <p:nvPr/>
        </p:nvSpPr>
        <p:spPr>
          <a:xfrm rot="10800000" flipH="1" flipV="1">
            <a:off x="7020023" y="1240476"/>
            <a:ext cx="4881134" cy="5120243"/>
          </a:xfrm>
          <a:prstGeom prst="rect">
            <a:avLst/>
          </a:prstGeom>
          <a:noFill/>
        </p:spPr>
        <p:txBody>
          <a:bodyPr wrap="square" lIns="36000" tIns="0" rIns="36000" bIns="0" rtlCol="0">
            <a:noAutofit/>
          </a:bodyPr>
          <a:lstStyle/>
          <a:p>
            <a:pPr marL="228600" indent="-228600">
              <a:buFont typeface="+mj-lt"/>
              <a:buAutoNum type="arabicPeriod"/>
            </a:pPr>
            <a:r>
              <a:rPr lang="fr-FR" sz="1100">
                <a:latin typeface="Montserrat" panose="00000500000000000000" pitchFamily="2" charset="0"/>
              </a:rPr>
              <a:t>Visualisez les lignes du registre des déchets acceptées (vertes) et refusées (rouges)</a:t>
            </a:r>
          </a:p>
          <a:p>
            <a:pPr marL="228600" indent="-228600">
              <a:buFont typeface="+mj-lt"/>
              <a:buAutoNum type="arabicPeriod"/>
            </a:pPr>
            <a:endParaRPr lang="fr-FR" sz="1100">
              <a:latin typeface="Montserrat" panose="00000500000000000000" pitchFamily="2" charset="0"/>
            </a:endParaRPr>
          </a:p>
          <a:p>
            <a:pPr marL="228600" indent="-228600">
              <a:buFont typeface="+mj-lt"/>
              <a:buAutoNum type="arabicPeriod"/>
            </a:pPr>
            <a:r>
              <a:rPr lang="fr-FR" sz="1100">
                <a:latin typeface="Montserrat" panose="00000500000000000000" pitchFamily="2" charset="0"/>
              </a:rPr>
              <a:t>Afin d’obtenir une vue complète de l’ensemble du registre des déchets importé, cliquez sur le nombres de ligne par page et indiquez « 1000 »</a:t>
            </a:r>
          </a:p>
          <a:p>
            <a:pPr marL="228600" indent="-228600">
              <a:buFont typeface="+mj-lt"/>
              <a:buAutoNum type="arabicPeriod"/>
            </a:pPr>
            <a:endParaRPr lang="fr-FR" sz="1100">
              <a:latin typeface="Montserrat" panose="00000500000000000000" pitchFamily="2" charset="0"/>
            </a:endParaRPr>
          </a:p>
          <a:p>
            <a:pPr marL="228600" indent="-228600">
              <a:buFont typeface="+mj-lt"/>
              <a:buAutoNum type="arabicPeriod"/>
            </a:pPr>
            <a:r>
              <a:rPr lang="fr-FR" sz="1100">
                <a:latin typeface="Montserrat" panose="00000500000000000000" pitchFamily="2" charset="0"/>
              </a:rPr>
              <a:t>Passez votre souris sur le code erreur afin de visualiser la ou les raisons pour lesquelles la ligne de déchet n’a pas été acceptée (absence du code déchet Ecominéro, champs obligatoires non renseignés …). Les codes erreurs sont expliqués page suivante. Vous pouvez également élargir la colonne « Code erreur » afin de visualiser l’ensemble des codes erreurs.</a:t>
            </a:r>
          </a:p>
          <a:p>
            <a:pPr lvl="1"/>
            <a:endParaRPr lang="fr-FR" sz="1100">
              <a:solidFill>
                <a:srgbClr val="FF0000"/>
              </a:solidFill>
              <a:latin typeface="Montserrat" panose="00000500000000000000" pitchFamily="2" charset="0"/>
            </a:endParaRPr>
          </a:p>
          <a:p>
            <a:pPr marL="228600" indent="-228600">
              <a:buFont typeface="+mj-lt"/>
              <a:buAutoNum type="arabicPeriod"/>
            </a:pPr>
            <a:r>
              <a:rPr lang="fr-FR" sz="1100">
                <a:latin typeface="Montserrat" panose="00000500000000000000" pitchFamily="2" charset="0"/>
              </a:rPr>
              <a:t>Si nécessaire, réimportez le registre des déchets afin de corriger les erreurs</a:t>
            </a:r>
          </a:p>
          <a:p>
            <a:pPr marL="228600" indent="-228600">
              <a:buFont typeface="+mj-lt"/>
              <a:buAutoNum type="arabicPeriod"/>
            </a:pPr>
            <a:endParaRPr lang="fr-FR" sz="1100">
              <a:latin typeface="Montserrat" panose="00000500000000000000" pitchFamily="2" charset="0"/>
            </a:endParaRPr>
          </a:p>
          <a:p>
            <a:pPr marL="228600" indent="-228600">
              <a:buFont typeface="+mj-lt"/>
              <a:buAutoNum type="arabicPeriod"/>
            </a:pPr>
            <a:r>
              <a:rPr lang="fr-FR" sz="1100">
                <a:latin typeface="Montserrat" panose="00000500000000000000" pitchFamily="2" charset="0"/>
              </a:rPr>
              <a:t>Visualisez le montant HT des lignes de déchets acceptées suite au contrôle automatique</a:t>
            </a:r>
          </a:p>
          <a:p>
            <a:pPr marL="228600" indent="-228600">
              <a:buFont typeface="+mj-lt"/>
              <a:buAutoNum type="arabicPeriod"/>
            </a:pPr>
            <a:endParaRPr lang="fr-FR" sz="1100">
              <a:latin typeface="Montserrat" panose="00000500000000000000" pitchFamily="2" charset="0"/>
            </a:endParaRPr>
          </a:p>
          <a:p>
            <a:pPr marL="228600" indent="-228600">
              <a:buFont typeface="+mj-lt"/>
              <a:buAutoNum type="arabicPeriod"/>
            </a:pPr>
            <a:r>
              <a:rPr lang="fr-FR" sz="1100">
                <a:latin typeface="Montserrat" panose="00000500000000000000" pitchFamily="2" charset="0"/>
              </a:rPr>
              <a:t>Cliquez sur « Valider déclaration » avant le 10 du mois afin de recevoir le BAF. Aucun BAF ne pourra être émis si le site n’a pas validé sa déclaration avant le 10 du mois</a:t>
            </a:r>
          </a:p>
          <a:p>
            <a:pPr marL="228600" indent="-228600">
              <a:buFont typeface="+mj-lt"/>
              <a:buAutoNum type="arabicPeriod"/>
            </a:pPr>
            <a:endParaRPr lang="fr-FR" sz="1100">
              <a:latin typeface="Montserrat" panose="00000500000000000000" pitchFamily="2" charset="0"/>
            </a:endParaRPr>
          </a:p>
          <a:p>
            <a:pPr marL="230400"/>
            <a:r>
              <a:rPr lang="fr-FR" sz="1100" b="1">
                <a:solidFill>
                  <a:srgbClr val="C00000"/>
                </a:solidFill>
                <a:latin typeface="Montserrat" panose="00000500000000000000" pitchFamily="2" charset="0"/>
              </a:rPr>
              <a:t>ATTENTION : Lorsque vous cliquez sur « Valider Déclaration » vous ne pourrez plus réimporter votre registre des déchets sur la période ouverte</a:t>
            </a:r>
          </a:p>
          <a:p>
            <a:pPr marL="228600" indent="-228600">
              <a:buFont typeface="+mj-lt"/>
              <a:buAutoNum type="arabicPeriod"/>
            </a:pPr>
            <a:endParaRPr lang="fr-FR" sz="1100" b="1">
              <a:solidFill>
                <a:srgbClr val="C00000"/>
              </a:solidFill>
              <a:latin typeface="Montserrat" panose="00000500000000000000" pitchFamily="2" charset="0"/>
            </a:endParaRPr>
          </a:p>
          <a:p>
            <a:pPr marL="228600" indent="-228600">
              <a:buFont typeface="+mj-lt"/>
              <a:buAutoNum type="arabicPeriod"/>
            </a:pPr>
            <a:endParaRPr lang="fr-FR" sz="1100" b="1">
              <a:solidFill>
                <a:srgbClr val="C00000"/>
              </a:solidFill>
              <a:latin typeface="Montserrat" panose="00000500000000000000" pitchFamily="2" charset="0"/>
            </a:endParaRPr>
          </a:p>
          <a:p>
            <a:pPr lvl="1"/>
            <a:endParaRPr lang="fr-FR" sz="1100">
              <a:latin typeface="Montserrat" panose="00000500000000000000" pitchFamily="2" charset="0"/>
            </a:endParaRPr>
          </a:p>
          <a:p>
            <a:pPr lvl="1"/>
            <a:endParaRPr lang="fr-FR" sz="1100">
              <a:latin typeface="Montserrat" panose="00000500000000000000" pitchFamily="2" charset="0"/>
            </a:endParaRPr>
          </a:p>
          <a:p>
            <a:pPr marL="228600" indent="-228600">
              <a:buAutoNum type="alphaLcPeriod"/>
            </a:pPr>
            <a:endParaRPr lang="fr-FR" sz="1100">
              <a:latin typeface="Montserrat" panose="00000500000000000000" pitchFamily="2" charset="0"/>
            </a:endParaRPr>
          </a:p>
        </p:txBody>
      </p:sp>
      <p:sp>
        <p:nvSpPr>
          <p:cNvPr id="8" name="object 3">
            <a:extLst>
              <a:ext uri="{FF2B5EF4-FFF2-40B4-BE49-F238E27FC236}">
                <a16:creationId xmlns:a16="http://schemas.microsoft.com/office/drawing/2014/main" id="{3135FF8F-0F08-3DAF-953E-B7D278BF989F}"/>
              </a:ext>
            </a:extLst>
          </p:cNvPr>
          <p:cNvSpPr/>
          <p:nvPr/>
        </p:nvSpPr>
        <p:spPr>
          <a:xfrm>
            <a:off x="1610" y="1811"/>
            <a:ext cx="410394" cy="6852933"/>
          </a:xfrm>
          <a:custGeom>
            <a:avLst/>
            <a:gdLst/>
            <a:ahLst/>
            <a:cxnLst/>
            <a:rect l="l" t="t" r="r" b="b"/>
            <a:pathLst>
              <a:path w="360045" h="6012180">
                <a:moveTo>
                  <a:pt x="35697" y="0"/>
                </a:moveTo>
                <a:lnTo>
                  <a:pt x="0" y="0"/>
                </a:lnTo>
                <a:lnTo>
                  <a:pt x="0" y="6012002"/>
                </a:lnTo>
                <a:lnTo>
                  <a:pt x="35714" y="6012002"/>
                </a:lnTo>
                <a:lnTo>
                  <a:pt x="50996" y="5977240"/>
                </a:lnTo>
                <a:lnTo>
                  <a:pt x="66671" y="5920518"/>
                </a:lnTo>
                <a:lnTo>
                  <a:pt x="76342" y="5873537"/>
                </a:lnTo>
                <a:lnTo>
                  <a:pt x="85864" y="5826425"/>
                </a:lnTo>
                <a:lnTo>
                  <a:pt x="95235" y="5779183"/>
                </a:lnTo>
                <a:lnTo>
                  <a:pt x="104456" y="5731811"/>
                </a:lnTo>
                <a:lnTo>
                  <a:pt x="113525" y="5684312"/>
                </a:lnTo>
                <a:lnTo>
                  <a:pt x="122442" y="5636685"/>
                </a:lnTo>
                <a:lnTo>
                  <a:pt x="131207" y="5588931"/>
                </a:lnTo>
                <a:lnTo>
                  <a:pt x="139818" y="5541052"/>
                </a:lnTo>
                <a:lnTo>
                  <a:pt x="148274" y="5493048"/>
                </a:lnTo>
                <a:lnTo>
                  <a:pt x="156576" y="5444920"/>
                </a:lnTo>
                <a:lnTo>
                  <a:pt x="164723" y="5396669"/>
                </a:lnTo>
                <a:lnTo>
                  <a:pt x="172713" y="5348296"/>
                </a:lnTo>
                <a:lnTo>
                  <a:pt x="180547" y="5299801"/>
                </a:lnTo>
                <a:lnTo>
                  <a:pt x="188223" y="5251186"/>
                </a:lnTo>
                <a:lnTo>
                  <a:pt x="195741" y="5202452"/>
                </a:lnTo>
                <a:lnTo>
                  <a:pt x="203101" y="5153598"/>
                </a:lnTo>
                <a:lnTo>
                  <a:pt x="210301" y="5104627"/>
                </a:lnTo>
                <a:lnTo>
                  <a:pt x="217341" y="5055539"/>
                </a:lnTo>
                <a:lnTo>
                  <a:pt x="224220" y="5006335"/>
                </a:lnTo>
                <a:lnTo>
                  <a:pt x="230938" y="4957015"/>
                </a:lnTo>
                <a:lnTo>
                  <a:pt x="237493" y="4907581"/>
                </a:lnTo>
                <a:lnTo>
                  <a:pt x="243886" y="4858033"/>
                </a:lnTo>
                <a:lnTo>
                  <a:pt x="250116" y="4808373"/>
                </a:lnTo>
                <a:lnTo>
                  <a:pt x="256181" y="4758601"/>
                </a:lnTo>
                <a:lnTo>
                  <a:pt x="262082" y="4708718"/>
                </a:lnTo>
                <a:lnTo>
                  <a:pt x="267818" y="4658725"/>
                </a:lnTo>
                <a:lnTo>
                  <a:pt x="273387" y="4608623"/>
                </a:lnTo>
                <a:lnTo>
                  <a:pt x="278790" y="4558412"/>
                </a:lnTo>
                <a:lnTo>
                  <a:pt x="284025" y="4508094"/>
                </a:lnTo>
                <a:lnTo>
                  <a:pt x="289092" y="4457669"/>
                </a:lnTo>
                <a:lnTo>
                  <a:pt x="293991" y="4407139"/>
                </a:lnTo>
                <a:lnTo>
                  <a:pt x="298720" y="4356504"/>
                </a:lnTo>
                <a:lnTo>
                  <a:pt x="303279" y="4305765"/>
                </a:lnTo>
                <a:lnTo>
                  <a:pt x="307668" y="4254922"/>
                </a:lnTo>
                <a:lnTo>
                  <a:pt x="311885" y="4203978"/>
                </a:lnTo>
                <a:lnTo>
                  <a:pt x="315930" y="4152932"/>
                </a:lnTo>
                <a:lnTo>
                  <a:pt x="319802" y="4101785"/>
                </a:lnTo>
                <a:lnTo>
                  <a:pt x="323502" y="4050539"/>
                </a:lnTo>
                <a:lnTo>
                  <a:pt x="327027" y="3999194"/>
                </a:lnTo>
                <a:lnTo>
                  <a:pt x="330377" y="3947751"/>
                </a:lnTo>
                <a:lnTo>
                  <a:pt x="333553" y="3896211"/>
                </a:lnTo>
                <a:lnTo>
                  <a:pt x="336552" y="3844575"/>
                </a:lnTo>
                <a:lnTo>
                  <a:pt x="339374" y="3792843"/>
                </a:lnTo>
                <a:lnTo>
                  <a:pt x="342020" y="3741017"/>
                </a:lnTo>
                <a:lnTo>
                  <a:pt x="344487" y="3689098"/>
                </a:lnTo>
                <a:lnTo>
                  <a:pt x="346776" y="3637085"/>
                </a:lnTo>
                <a:lnTo>
                  <a:pt x="348885" y="3584981"/>
                </a:lnTo>
                <a:lnTo>
                  <a:pt x="350815" y="3532786"/>
                </a:lnTo>
                <a:lnTo>
                  <a:pt x="352563" y="3480501"/>
                </a:lnTo>
                <a:lnTo>
                  <a:pt x="354131" y="3428126"/>
                </a:lnTo>
                <a:lnTo>
                  <a:pt x="355517" y="3375663"/>
                </a:lnTo>
                <a:lnTo>
                  <a:pt x="356720" y="3323113"/>
                </a:lnTo>
                <a:lnTo>
                  <a:pt x="357739" y="3270476"/>
                </a:lnTo>
                <a:lnTo>
                  <a:pt x="358575" y="3217753"/>
                </a:lnTo>
                <a:lnTo>
                  <a:pt x="359226" y="3164945"/>
                </a:lnTo>
                <a:lnTo>
                  <a:pt x="359692" y="3112053"/>
                </a:lnTo>
                <a:lnTo>
                  <a:pt x="359973" y="3059078"/>
                </a:lnTo>
                <a:lnTo>
                  <a:pt x="359973" y="2952965"/>
                </a:lnTo>
                <a:lnTo>
                  <a:pt x="359692" y="2899990"/>
                </a:lnTo>
                <a:lnTo>
                  <a:pt x="359226" y="2847099"/>
                </a:lnTo>
                <a:lnTo>
                  <a:pt x="358575" y="2794292"/>
                </a:lnTo>
                <a:lnTo>
                  <a:pt x="357739" y="2741570"/>
                </a:lnTo>
                <a:lnTo>
                  <a:pt x="356720" y="2688933"/>
                </a:lnTo>
                <a:lnTo>
                  <a:pt x="355517" y="2636383"/>
                </a:lnTo>
                <a:lnTo>
                  <a:pt x="354131" y="2583920"/>
                </a:lnTo>
                <a:lnTo>
                  <a:pt x="352563" y="2531546"/>
                </a:lnTo>
                <a:lnTo>
                  <a:pt x="350815" y="2479261"/>
                </a:lnTo>
                <a:lnTo>
                  <a:pt x="348885" y="2427065"/>
                </a:lnTo>
                <a:lnTo>
                  <a:pt x="346776" y="2374961"/>
                </a:lnTo>
                <a:lnTo>
                  <a:pt x="344487" y="2322948"/>
                </a:lnTo>
                <a:lnTo>
                  <a:pt x="342020" y="2271028"/>
                </a:lnTo>
                <a:lnTo>
                  <a:pt x="339374" y="2219202"/>
                </a:lnTo>
                <a:lnTo>
                  <a:pt x="336552" y="2167470"/>
                </a:lnTo>
                <a:lnTo>
                  <a:pt x="333553" y="2115833"/>
                </a:lnTo>
                <a:lnTo>
                  <a:pt x="330377" y="2064292"/>
                </a:lnTo>
                <a:lnTo>
                  <a:pt x="327027" y="2012849"/>
                </a:lnTo>
                <a:lnTo>
                  <a:pt x="323502" y="1961503"/>
                </a:lnTo>
                <a:lnTo>
                  <a:pt x="319802" y="1910256"/>
                </a:lnTo>
                <a:lnTo>
                  <a:pt x="315930" y="1859109"/>
                </a:lnTo>
                <a:lnTo>
                  <a:pt x="311885" y="1808062"/>
                </a:lnTo>
                <a:lnTo>
                  <a:pt x="307668" y="1757116"/>
                </a:lnTo>
                <a:lnTo>
                  <a:pt x="303279" y="1706273"/>
                </a:lnTo>
                <a:lnTo>
                  <a:pt x="298720" y="1655533"/>
                </a:lnTo>
                <a:lnTo>
                  <a:pt x="293991" y="1604897"/>
                </a:lnTo>
                <a:lnTo>
                  <a:pt x="289092" y="1554366"/>
                </a:lnTo>
                <a:lnTo>
                  <a:pt x="284025" y="1503941"/>
                </a:lnTo>
                <a:lnTo>
                  <a:pt x="278790" y="1453622"/>
                </a:lnTo>
                <a:lnTo>
                  <a:pt x="273387" y="1403411"/>
                </a:lnTo>
                <a:lnTo>
                  <a:pt x="267818" y="1353308"/>
                </a:lnTo>
                <a:lnTo>
                  <a:pt x="262082" y="1303315"/>
                </a:lnTo>
                <a:lnTo>
                  <a:pt x="256181" y="1253431"/>
                </a:lnTo>
                <a:lnTo>
                  <a:pt x="250116" y="1203659"/>
                </a:lnTo>
                <a:lnTo>
                  <a:pt x="243886" y="1153999"/>
                </a:lnTo>
                <a:lnTo>
                  <a:pt x="237493" y="1104451"/>
                </a:lnTo>
                <a:lnTo>
                  <a:pt x="230938" y="1055017"/>
                </a:lnTo>
                <a:lnTo>
                  <a:pt x="224220" y="1005697"/>
                </a:lnTo>
                <a:lnTo>
                  <a:pt x="217341" y="956493"/>
                </a:lnTo>
                <a:lnTo>
                  <a:pt x="210301" y="907405"/>
                </a:lnTo>
                <a:lnTo>
                  <a:pt x="203101" y="858435"/>
                </a:lnTo>
                <a:lnTo>
                  <a:pt x="195741" y="809582"/>
                </a:lnTo>
                <a:lnTo>
                  <a:pt x="188223" y="760848"/>
                </a:lnTo>
                <a:lnTo>
                  <a:pt x="180547" y="712234"/>
                </a:lnTo>
                <a:lnTo>
                  <a:pt x="172713" y="663741"/>
                </a:lnTo>
                <a:lnTo>
                  <a:pt x="164723" y="615369"/>
                </a:lnTo>
                <a:lnTo>
                  <a:pt x="156576" y="567119"/>
                </a:lnTo>
                <a:lnTo>
                  <a:pt x="148274" y="518993"/>
                </a:lnTo>
                <a:lnTo>
                  <a:pt x="139818" y="470991"/>
                </a:lnTo>
                <a:lnTo>
                  <a:pt x="131207" y="423114"/>
                </a:lnTo>
                <a:lnTo>
                  <a:pt x="122442" y="375363"/>
                </a:lnTo>
                <a:lnTo>
                  <a:pt x="113525" y="327738"/>
                </a:lnTo>
                <a:lnTo>
                  <a:pt x="104456" y="280242"/>
                </a:lnTo>
                <a:lnTo>
                  <a:pt x="95235" y="232873"/>
                </a:lnTo>
                <a:lnTo>
                  <a:pt x="85864" y="185635"/>
                </a:lnTo>
                <a:lnTo>
                  <a:pt x="76342" y="138526"/>
                </a:lnTo>
                <a:lnTo>
                  <a:pt x="66671" y="91548"/>
                </a:lnTo>
                <a:lnTo>
                  <a:pt x="50996" y="34813"/>
                </a:lnTo>
                <a:lnTo>
                  <a:pt x="35697" y="0"/>
                </a:lnTo>
                <a:close/>
              </a:path>
            </a:pathLst>
          </a:custGeom>
          <a:solidFill>
            <a:srgbClr val="0F3A93"/>
          </a:solidFill>
        </p:spPr>
        <p:txBody>
          <a:bodyPr wrap="square" lIns="0" tIns="0" rIns="0" bIns="0" rtlCol="0"/>
          <a:lstStyle/>
          <a:p>
            <a:pPr marL="0" marR="0" lvl="0" indent="0" algn="l" defTabSz="1042250" rtl="0" eaLnBrk="1" fontAlgn="auto" latinLnBrk="0" hangingPunct="1">
              <a:lnSpc>
                <a:spcPct val="100000"/>
              </a:lnSpc>
              <a:spcBef>
                <a:spcPts val="0"/>
              </a:spcBef>
              <a:spcAft>
                <a:spcPts val="0"/>
              </a:spcAft>
              <a:buClrTx/>
              <a:buSzTx/>
              <a:buFont typeface="Wingdings" pitchFamily="2" charset="2"/>
              <a:buNone/>
              <a:tabLst/>
              <a:defRPr/>
            </a:pPr>
            <a:endParaRPr kumimoji="0" lang="fr-FR" sz="1824"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3" name="Rectangle 32">
            <a:extLst>
              <a:ext uri="{FF2B5EF4-FFF2-40B4-BE49-F238E27FC236}">
                <a16:creationId xmlns:a16="http://schemas.microsoft.com/office/drawing/2014/main" id="{92C26243-05C8-6B81-660E-FACC29A79269}"/>
              </a:ext>
            </a:extLst>
          </p:cNvPr>
          <p:cNvSpPr/>
          <p:nvPr/>
        </p:nvSpPr>
        <p:spPr>
          <a:xfrm>
            <a:off x="4292600" y="2564465"/>
            <a:ext cx="844550" cy="343834"/>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F37837D-69FB-A498-6857-6FD6078663E1}"/>
              </a:ext>
            </a:extLst>
          </p:cNvPr>
          <p:cNvSpPr/>
          <p:nvPr/>
        </p:nvSpPr>
        <p:spPr>
          <a:xfrm>
            <a:off x="3517900" y="3836851"/>
            <a:ext cx="844550" cy="213494"/>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ACD5173-7756-6E01-6F95-A57D9405E2D5}"/>
              </a:ext>
            </a:extLst>
          </p:cNvPr>
          <p:cNvSpPr/>
          <p:nvPr/>
        </p:nvSpPr>
        <p:spPr>
          <a:xfrm>
            <a:off x="4179513" y="1640508"/>
            <a:ext cx="578225" cy="176386"/>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3460E00B-FAA0-7057-8728-1E2DEB04BB05}"/>
              </a:ext>
            </a:extLst>
          </p:cNvPr>
          <p:cNvSpPr/>
          <p:nvPr/>
        </p:nvSpPr>
        <p:spPr>
          <a:xfrm>
            <a:off x="5794187" y="1722351"/>
            <a:ext cx="578225" cy="176386"/>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BEE6C1BF-7C83-FD13-EB94-2A0D7CE8F614}"/>
              </a:ext>
            </a:extLst>
          </p:cNvPr>
          <p:cNvSpPr/>
          <p:nvPr/>
        </p:nvSpPr>
        <p:spPr>
          <a:xfrm>
            <a:off x="959850" y="2135720"/>
            <a:ext cx="5504450" cy="1401230"/>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F2840F2F-1192-CED2-891E-3F3260E6FFD0}"/>
              </a:ext>
            </a:extLst>
          </p:cNvPr>
          <p:cNvSpPr/>
          <p:nvPr/>
        </p:nvSpPr>
        <p:spPr>
          <a:xfrm>
            <a:off x="4578350" y="3611670"/>
            <a:ext cx="936093" cy="131774"/>
          </a:xfrm>
          <a:prstGeom prst="rect">
            <a:avLst/>
          </a:prstGeom>
          <a:noFill/>
          <a:ln w="28575">
            <a:solidFill>
              <a:srgbClr val="003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1" name="Groupe 30">
            <a:extLst>
              <a:ext uri="{FF2B5EF4-FFF2-40B4-BE49-F238E27FC236}">
                <a16:creationId xmlns:a16="http://schemas.microsoft.com/office/drawing/2014/main" id="{C90527E5-AEA7-472F-2095-5939F4BF34E5}"/>
              </a:ext>
            </a:extLst>
          </p:cNvPr>
          <p:cNvGrpSpPr/>
          <p:nvPr/>
        </p:nvGrpSpPr>
        <p:grpSpPr>
          <a:xfrm>
            <a:off x="1114797" y="2024139"/>
            <a:ext cx="347146" cy="227712"/>
            <a:chOff x="6352023" y="3077290"/>
            <a:chExt cx="304476" cy="199722"/>
          </a:xfrm>
        </p:grpSpPr>
        <p:sp>
          <p:nvSpPr>
            <p:cNvPr id="32" name="Oval 8">
              <a:extLst>
                <a:ext uri="{FF2B5EF4-FFF2-40B4-BE49-F238E27FC236}">
                  <a16:creationId xmlns:a16="http://schemas.microsoft.com/office/drawing/2014/main" id="{1C267037-FA95-FA51-CBBF-0EBF0EA66BB9}"/>
                </a:ext>
              </a:extLst>
            </p:cNvPr>
            <p:cNvSpPr/>
            <p:nvPr/>
          </p:nvSpPr>
          <p:spPr>
            <a:xfrm>
              <a:off x="6399237" y="3077290"/>
              <a:ext cx="199722" cy="199722"/>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a:p>
          </p:txBody>
        </p:sp>
        <p:sp>
          <p:nvSpPr>
            <p:cNvPr id="34" name="Rectangle 33">
              <a:extLst>
                <a:ext uri="{FF2B5EF4-FFF2-40B4-BE49-F238E27FC236}">
                  <a16:creationId xmlns:a16="http://schemas.microsoft.com/office/drawing/2014/main" id="{31B5D1AD-AD2A-BF6D-47DE-B39EE60BD610}"/>
                </a:ext>
              </a:extLst>
            </p:cNvPr>
            <p:cNvSpPr/>
            <p:nvPr/>
          </p:nvSpPr>
          <p:spPr>
            <a:xfrm>
              <a:off x="6352023" y="3102537"/>
              <a:ext cx="304476" cy="14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t>10</a:t>
              </a:r>
            </a:p>
          </p:txBody>
        </p:sp>
      </p:grpSp>
      <p:grpSp>
        <p:nvGrpSpPr>
          <p:cNvPr id="35" name="Groupe 34">
            <a:extLst>
              <a:ext uri="{FF2B5EF4-FFF2-40B4-BE49-F238E27FC236}">
                <a16:creationId xmlns:a16="http://schemas.microsoft.com/office/drawing/2014/main" id="{9CAB500B-F7D0-BC09-01A3-7DCD1958E388}"/>
              </a:ext>
            </a:extLst>
          </p:cNvPr>
          <p:cNvGrpSpPr/>
          <p:nvPr/>
        </p:nvGrpSpPr>
        <p:grpSpPr>
          <a:xfrm>
            <a:off x="5114656" y="2636991"/>
            <a:ext cx="347146" cy="227712"/>
            <a:chOff x="6352023" y="3077290"/>
            <a:chExt cx="304476" cy="199722"/>
          </a:xfrm>
        </p:grpSpPr>
        <p:sp>
          <p:nvSpPr>
            <p:cNvPr id="37" name="Oval 8">
              <a:extLst>
                <a:ext uri="{FF2B5EF4-FFF2-40B4-BE49-F238E27FC236}">
                  <a16:creationId xmlns:a16="http://schemas.microsoft.com/office/drawing/2014/main" id="{1D3A5C39-2CA6-6959-F38C-E06DE105953D}"/>
                </a:ext>
              </a:extLst>
            </p:cNvPr>
            <p:cNvSpPr/>
            <p:nvPr/>
          </p:nvSpPr>
          <p:spPr>
            <a:xfrm>
              <a:off x="6399237" y="3077290"/>
              <a:ext cx="199722" cy="199722"/>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a:p>
          </p:txBody>
        </p:sp>
        <p:sp>
          <p:nvSpPr>
            <p:cNvPr id="39" name="Rectangle 38">
              <a:extLst>
                <a:ext uri="{FF2B5EF4-FFF2-40B4-BE49-F238E27FC236}">
                  <a16:creationId xmlns:a16="http://schemas.microsoft.com/office/drawing/2014/main" id="{E0C7EAEA-4B24-6CFA-8498-50080F8BF009}"/>
                </a:ext>
              </a:extLst>
            </p:cNvPr>
            <p:cNvSpPr/>
            <p:nvPr/>
          </p:nvSpPr>
          <p:spPr>
            <a:xfrm>
              <a:off x="6352023" y="3102537"/>
              <a:ext cx="304476" cy="14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t>12</a:t>
              </a:r>
            </a:p>
          </p:txBody>
        </p:sp>
      </p:grpSp>
      <p:grpSp>
        <p:nvGrpSpPr>
          <p:cNvPr id="43" name="Groupe 42">
            <a:extLst>
              <a:ext uri="{FF2B5EF4-FFF2-40B4-BE49-F238E27FC236}">
                <a16:creationId xmlns:a16="http://schemas.microsoft.com/office/drawing/2014/main" id="{2988B659-796E-8AB5-A5F6-DE7CB1E52E5E}"/>
              </a:ext>
            </a:extLst>
          </p:cNvPr>
          <p:cNvGrpSpPr/>
          <p:nvPr/>
        </p:nvGrpSpPr>
        <p:grpSpPr>
          <a:xfrm>
            <a:off x="6344558" y="1696489"/>
            <a:ext cx="347146" cy="227712"/>
            <a:chOff x="6352023" y="3077290"/>
            <a:chExt cx="304476" cy="199722"/>
          </a:xfrm>
        </p:grpSpPr>
        <p:sp>
          <p:nvSpPr>
            <p:cNvPr id="48" name="Oval 8">
              <a:extLst>
                <a:ext uri="{FF2B5EF4-FFF2-40B4-BE49-F238E27FC236}">
                  <a16:creationId xmlns:a16="http://schemas.microsoft.com/office/drawing/2014/main" id="{46014D37-E48F-1A27-07C6-55BD64048C13}"/>
                </a:ext>
              </a:extLst>
            </p:cNvPr>
            <p:cNvSpPr/>
            <p:nvPr/>
          </p:nvSpPr>
          <p:spPr>
            <a:xfrm>
              <a:off x="6399237" y="3077290"/>
              <a:ext cx="199722" cy="199722"/>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a:p>
          </p:txBody>
        </p:sp>
        <p:sp>
          <p:nvSpPr>
            <p:cNvPr id="51" name="Rectangle 50">
              <a:extLst>
                <a:ext uri="{FF2B5EF4-FFF2-40B4-BE49-F238E27FC236}">
                  <a16:creationId xmlns:a16="http://schemas.microsoft.com/office/drawing/2014/main" id="{0757234B-1D51-FEDC-EE47-55D37BCF27F3}"/>
                </a:ext>
              </a:extLst>
            </p:cNvPr>
            <p:cNvSpPr/>
            <p:nvPr/>
          </p:nvSpPr>
          <p:spPr>
            <a:xfrm>
              <a:off x="6352023" y="3102537"/>
              <a:ext cx="304476" cy="14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t>13</a:t>
              </a:r>
            </a:p>
          </p:txBody>
        </p:sp>
      </p:grpSp>
      <p:grpSp>
        <p:nvGrpSpPr>
          <p:cNvPr id="52" name="Groupe 51">
            <a:extLst>
              <a:ext uri="{FF2B5EF4-FFF2-40B4-BE49-F238E27FC236}">
                <a16:creationId xmlns:a16="http://schemas.microsoft.com/office/drawing/2014/main" id="{1185FA2D-1EEA-7410-F4A4-BE5C9F73B2F6}"/>
              </a:ext>
            </a:extLst>
          </p:cNvPr>
          <p:cNvGrpSpPr/>
          <p:nvPr/>
        </p:nvGrpSpPr>
        <p:grpSpPr>
          <a:xfrm>
            <a:off x="4737177" y="1606469"/>
            <a:ext cx="347146" cy="227712"/>
            <a:chOff x="6352023" y="3077290"/>
            <a:chExt cx="304476" cy="199722"/>
          </a:xfrm>
        </p:grpSpPr>
        <p:sp>
          <p:nvSpPr>
            <p:cNvPr id="53" name="Oval 8">
              <a:extLst>
                <a:ext uri="{FF2B5EF4-FFF2-40B4-BE49-F238E27FC236}">
                  <a16:creationId xmlns:a16="http://schemas.microsoft.com/office/drawing/2014/main" id="{CA60C95B-C69B-D581-0E3E-8269A6C2E6E8}"/>
                </a:ext>
              </a:extLst>
            </p:cNvPr>
            <p:cNvSpPr/>
            <p:nvPr/>
          </p:nvSpPr>
          <p:spPr>
            <a:xfrm>
              <a:off x="6399237" y="3077290"/>
              <a:ext cx="199722" cy="199722"/>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a:p>
          </p:txBody>
        </p:sp>
        <p:sp>
          <p:nvSpPr>
            <p:cNvPr id="55" name="Rectangle 54">
              <a:extLst>
                <a:ext uri="{FF2B5EF4-FFF2-40B4-BE49-F238E27FC236}">
                  <a16:creationId xmlns:a16="http://schemas.microsoft.com/office/drawing/2014/main" id="{5E99DD6D-2BF0-6F75-C3C6-93F49638BA1E}"/>
                </a:ext>
              </a:extLst>
            </p:cNvPr>
            <p:cNvSpPr/>
            <p:nvPr/>
          </p:nvSpPr>
          <p:spPr>
            <a:xfrm>
              <a:off x="6352023" y="3102537"/>
              <a:ext cx="304476" cy="14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t>14</a:t>
              </a:r>
            </a:p>
          </p:txBody>
        </p:sp>
      </p:grpSp>
      <p:grpSp>
        <p:nvGrpSpPr>
          <p:cNvPr id="56" name="Groupe 55">
            <a:extLst>
              <a:ext uri="{FF2B5EF4-FFF2-40B4-BE49-F238E27FC236}">
                <a16:creationId xmlns:a16="http://schemas.microsoft.com/office/drawing/2014/main" id="{20030781-1449-B8F2-7465-617822B6305B}"/>
              </a:ext>
            </a:extLst>
          </p:cNvPr>
          <p:cNvGrpSpPr/>
          <p:nvPr/>
        </p:nvGrpSpPr>
        <p:grpSpPr>
          <a:xfrm>
            <a:off x="5495616" y="3563701"/>
            <a:ext cx="347146" cy="227712"/>
            <a:chOff x="6352023" y="3077290"/>
            <a:chExt cx="304476" cy="199722"/>
          </a:xfrm>
        </p:grpSpPr>
        <p:sp>
          <p:nvSpPr>
            <p:cNvPr id="59" name="Oval 8">
              <a:extLst>
                <a:ext uri="{FF2B5EF4-FFF2-40B4-BE49-F238E27FC236}">
                  <a16:creationId xmlns:a16="http://schemas.microsoft.com/office/drawing/2014/main" id="{222EA178-9814-6E9F-9E7C-BE7DA0DA1C91}"/>
                </a:ext>
              </a:extLst>
            </p:cNvPr>
            <p:cNvSpPr/>
            <p:nvPr/>
          </p:nvSpPr>
          <p:spPr>
            <a:xfrm>
              <a:off x="6399237" y="3077290"/>
              <a:ext cx="199722" cy="199722"/>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a:p>
          </p:txBody>
        </p:sp>
        <p:sp>
          <p:nvSpPr>
            <p:cNvPr id="62" name="Rectangle 61">
              <a:extLst>
                <a:ext uri="{FF2B5EF4-FFF2-40B4-BE49-F238E27FC236}">
                  <a16:creationId xmlns:a16="http://schemas.microsoft.com/office/drawing/2014/main" id="{59053A85-BF04-9EB9-246F-D37E366B61E1}"/>
                </a:ext>
              </a:extLst>
            </p:cNvPr>
            <p:cNvSpPr/>
            <p:nvPr/>
          </p:nvSpPr>
          <p:spPr>
            <a:xfrm>
              <a:off x="6352023" y="3102537"/>
              <a:ext cx="304476" cy="14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t>11</a:t>
              </a:r>
            </a:p>
          </p:txBody>
        </p:sp>
      </p:grpSp>
      <p:grpSp>
        <p:nvGrpSpPr>
          <p:cNvPr id="63" name="Groupe 62">
            <a:extLst>
              <a:ext uri="{FF2B5EF4-FFF2-40B4-BE49-F238E27FC236}">
                <a16:creationId xmlns:a16="http://schemas.microsoft.com/office/drawing/2014/main" id="{E79A2EB0-B3D7-1A14-02CE-C28DEF212CF0}"/>
              </a:ext>
            </a:extLst>
          </p:cNvPr>
          <p:cNvGrpSpPr/>
          <p:nvPr/>
        </p:nvGrpSpPr>
        <p:grpSpPr>
          <a:xfrm>
            <a:off x="4343623" y="3841092"/>
            <a:ext cx="347146" cy="227712"/>
            <a:chOff x="6352023" y="3077290"/>
            <a:chExt cx="304476" cy="199722"/>
          </a:xfrm>
        </p:grpSpPr>
        <p:sp>
          <p:nvSpPr>
            <p:cNvPr id="64" name="Oval 8">
              <a:extLst>
                <a:ext uri="{FF2B5EF4-FFF2-40B4-BE49-F238E27FC236}">
                  <a16:creationId xmlns:a16="http://schemas.microsoft.com/office/drawing/2014/main" id="{DFAC47F9-0584-33F5-A3D1-4D9A57D903E2}"/>
                </a:ext>
              </a:extLst>
            </p:cNvPr>
            <p:cNvSpPr/>
            <p:nvPr/>
          </p:nvSpPr>
          <p:spPr>
            <a:xfrm>
              <a:off x="6399237" y="3077290"/>
              <a:ext cx="199722" cy="199722"/>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a:p>
          </p:txBody>
        </p:sp>
        <p:sp>
          <p:nvSpPr>
            <p:cNvPr id="65" name="Rectangle 64">
              <a:extLst>
                <a:ext uri="{FF2B5EF4-FFF2-40B4-BE49-F238E27FC236}">
                  <a16:creationId xmlns:a16="http://schemas.microsoft.com/office/drawing/2014/main" id="{53619630-3BD2-0AD9-B8EF-452BC4098977}"/>
                </a:ext>
              </a:extLst>
            </p:cNvPr>
            <p:cNvSpPr/>
            <p:nvPr/>
          </p:nvSpPr>
          <p:spPr>
            <a:xfrm>
              <a:off x="6352023" y="3102537"/>
              <a:ext cx="304476" cy="14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t>15</a:t>
              </a:r>
            </a:p>
          </p:txBody>
        </p:sp>
      </p:grpSp>
      <p:grpSp>
        <p:nvGrpSpPr>
          <p:cNvPr id="66" name="Groupe 65">
            <a:extLst>
              <a:ext uri="{FF2B5EF4-FFF2-40B4-BE49-F238E27FC236}">
                <a16:creationId xmlns:a16="http://schemas.microsoft.com/office/drawing/2014/main" id="{29AF6613-23A1-FA32-8008-59C31CCE34B2}"/>
              </a:ext>
            </a:extLst>
          </p:cNvPr>
          <p:cNvGrpSpPr/>
          <p:nvPr/>
        </p:nvGrpSpPr>
        <p:grpSpPr>
          <a:xfrm>
            <a:off x="6945546" y="1202818"/>
            <a:ext cx="347146" cy="227712"/>
            <a:chOff x="6352023" y="3077290"/>
            <a:chExt cx="304476" cy="199722"/>
          </a:xfrm>
        </p:grpSpPr>
        <p:sp>
          <p:nvSpPr>
            <p:cNvPr id="67" name="Oval 8">
              <a:extLst>
                <a:ext uri="{FF2B5EF4-FFF2-40B4-BE49-F238E27FC236}">
                  <a16:creationId xmlns:a16="http://schemas.microsoft.com/office/drawing/2014/main" id="{D219024C-E5C8-901D-5612-B81E3432E3C1}"/>
                </a:ext>
              </a:extLst>
            </p:cNvPr>
            <p:cNvSpPr/>
            <p:nvPr/>
          </p:nvSpPr>
          <p:spPr>
            <a:xfrm>
              <a:off x="6399237" y="3077290"/>
              <a:ext cx="199722" cy="199722"/>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a:p>
          </p:txBody>
        </p:sp>
        <p:sp>
          <p:nvSpPr>
            <p:cNvPr id="68" name="Rectangle 67">
              <a:extLst>
                <a:ext uri="{FF2B5EF4-FFF2-40B4-BE49-F238E27FC236}">
                  <a16:creationId xmlns:a16="http://schemas.microsoft.com/office/drawing/2014/main" id="{8970F45C-AE1A-D5DA-F748-34ED34756A3F}"/>
                </a:ext>
              </a:extLst>
            </p:cNvPr>
            <p:cNvSpPr/>
            <p:nvPr/>
          </p:nvSpPr>
          <p:spPr>
            <a:xfrm>
              <a:off x="6352023" y="3102537"/>
              <a:ext cx="304476" cy="14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t>10</a:t>
              </a:r>
            </a:p>
          </p:txBody>
        </p:sp>
      </p:grpSp>
      <p:grpSp>
        <p:nvGrpSpPr>
          <p:cNvPr id="69" name="Groupe 68">
            <a:extLst>
              <a:ext uri="{FF2B5EF4-FFF2-40B4-BE49-F238E27FC236}">
                <a16:creationId xmlns:a16="http://schemas.microsoft.com/office/drawing/2014/main" id="{9B92DF1A-F08A-3167-5429-EA340802847E}"/>
              </a:ext>
            </a:extLst>
          </p:cNvPr>
          <p:cNvGrpSpPr/>
          <p:nvPr/>
        </p:nvGrpSpPr>
        <p:grpSpPr>
          <a:xfrm>
            <a:off x="6945546" y="1726749"/>
            <a:ext cx="347146" cy="227712"/>
            <a:chOff x="6352023" y="3077290"/>
            <a:chExt cx="304476" cy="199722"/>
          </a:xfrm>
        </p:grpSpPr>
        <p:sp>
          <p:nvSpPr>
            <p:cNvPr id="70" name="Oval 8">
              <a:extLst>
                <a:ext uri="{FF2B5EF4-FFF2-40B4-BE49-F238E27FC236}">
                  <a16:creationId xmlns:a16="http://schemas.microsoft.com/office/drawing/2014/main" id="{60714AE1-0B09-5844-B516-EB7C7A662E08}"/>
                </a:ext>
              </a:extLst>
            </p:cNvPr>
            <p:cNvSpPr/>
            <p:nvPr/>
          </p:nvSpPr>
          <p:spPr>
            <a:xfrm>
              <a:off x="6399237" y="3077290"/>
              <a:ext cx="199722" cy="199722"/>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a:p>
          </p:txBody>
        </p:sp>
        <p:sp>
          <p:nvSpPr>
            <p:cNvPr id="77" name="Rectangle 76">
              <a:extLst>
                <a:ext uri="{FF2B5EF4-FFF2-40B4-BE49-F238E27FC236}">
                  <a16:creationId xmlns:a16="http://schemas.microsoft.com/office/drawing/2014/main" id="{1C810A32-ED36-3888-BDB0-5C40B3714AB8}"/>
                </a:ext>
              </a:extLst>
            </p:cNvPr>
            <p:cNvSpPr/>
            <p:nvPr/>
          </p:nvSpPr>
          <p:spPr>
            <a:xfrm>
              <a:off x="6352023" y="3102537"/>
              <a:ext cx="304476" cy="14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t>11</a:t>
              </a:r>
            </a:p>
          </p:txBody>
        </p:sp>
      </p:grpSp>
      <p:grpSp>
        <p:nvGrpSpPr>
          <p:cNvPr id="78" name="Groupe 77">
            <a:extLst>
              <a:ext uri="{FF2B5EF4-FFF2-40B4-BE49-F238E27FC236}">
                <a16:creationId xmlns:a16="http://schemas.microsoft.com/office/drawing/2014/main" id="{367CC0ED-0220-3380-01C6-CB636FE084C4}"/>
              </a:ext>
            </a:extLst>
          </p:cNvPr>
          <p:cNvGrpSpPr/>
          <p:nvPr/>
        </p:nvGrpSpPr>
        <p:grpSpPr>
          <a:xfrm>
            <a:off x="6945546" y="2377663"/>
            <a:ext cx="347146" cy="227712"/>
            <a:chOff x="6352023" y="3077290"/>
            <a:chExt cx="304476" cy="199722"/>
          </a:xfrm>
        </p:grpSpPr>
        <p:sp>
          <p:nvSpPr>
            <p:cNvPr id="79" name="Oval 8">
              <a:extLst>
                <a:ext uri="{FF2B5EF4-FFF2-40B4-BE49-F238E27FC236}">
                  <a16:creationId xmlns:a16="http://schemas.microsoft.com/office/drawing/2014/main" id="{0422892A-571A-1007-857D-CFD10E0947E9}"/>
                </a:ext>
              </a:extLst>
            </p:cNvPr>
            <p:cNvSpPr/>
            <p:nvPr/>
          </p:nvSpPr>
          <p:spPr>
            <a:xfrm>
              <a:off x="6399237" y="3077290"/>
              <a:ext cx="199722" cy="199722"/>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a:p>
          </p:txBody>
        </p:sp>
        <p:sp>
          <p:nvSpPr>
            <p:cNvPr id="80" name="Rectangle 79">
              <a:extLst>
                <a:ext uri="{FF2B5EF4-FFF2-40B4-BE49-F238E27FC236}">
                  <a16:creationId xmlns:a16="http://schemas.microsoft.com/office/drawing/2014/main" id="{014E1F31-9D76-4447-02AD-8DB7200218F5}"/>
                </a:ext>
              </a:extLst>
            </p:cNvPr>
            <p:cNvSpPr/>
            <p:nvPr/>
          </p:nvSpPr>
          <p:spPr>
            <a:xfrm>
              <a:off x="6352023" y="3102537"/>
              <a:ext cx="304476" cy="14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t>12</a:t>
              </a:r>
            </a:p>
          </p:txBody>
        </p:sp>
      </p:grpSp>
      <p:grpSp>
        <p:nvGrpSpPr>
          <p:cNvPr id="81" name="Groupe 80">
            <a:extLst>
              <a:ext uri="{FF2B5EF4-FFF2-40B4-BE49-F238E27FC236}">
                <a16:creationId xmlns:a16="http://schemas.microsoft.com/office/drawing/2014/main" id="{4F9ADA64-EE94-73ED-6CE3-C8A4AE42716B}"/>
              </a:ext>
            </a:extLst>
          </p:cNvPr>
          <p:cNvGrpSpPr/>
          <p:nvPr/>
        </p:nvGrpSpPr>
        <p:grpSpPr>
          <a:xfrm>
            <a:off x="6945546" y="3564138"/>
            <a:ext cx="347146" cy="227712"/>
            <a:chOff x="6352023" y="3077290"/>
            <a:chExt cx="304476" cy="199722"/>
          </a:xfrm>
        </p:grpSpPr>
        <p:sp>
          <p:nvSpPr>
            <p:cNvPr id="82" name="Oval 8">
              <a:extLst>
                <a:ext uri="{FF2B5EF4-FFF2-40B4-BE49-F238E27FC236}">
                  <a16:creationId xmlns:a16="http://schemas.microsoft.com/office/drawing/2014/main" id="{9B33D07A-0236-C513-0297-2331265E66ED}"/>
                </a:ext>
              </a:extLst>
            </p:cNvPr>
            <p:cNvSpPr/>
            <p:nvPr/>
          </p:nvSpPr>
          <p:spPr>
            <a:xfrm>
              <a:off x="6399237" y="3077290"/>
              <a:ext cx="199722" cy="199722"/>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a:p>
          </p:txBody>
        </p:sp>
        <p:sp>
          <p:nvSpPr>
            <p:cNvPr id="83" name="Rectangle 82">
              <a:extLst>
                <a:ext uri="{FF2B5EF4-FFF2-40B4-BE49-F238E27FC236}">
                  <a16:creationId xmlns:a16="http://schemas.microsoft.com/office/drawing/2014/main" id="{83DB9C1E-7C33-E155-D29A-CEC12D657359}"/>
                </a:ext>
              </a:extLst>
            </p:cNvPr>
            <p:cNvSpPr/>
            <p:nvPr/>
          </p:nvSpPr>
          <p:spPr>
            <a:xfrm>
              <a:off x="6352023" y="3102537"/>
              <a:ext cx="304476" cy="14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t>13</a:t>
              </a:r>
            </a:p>
          </p:txBody>
        </p:sp>
      </p:grpSp>
      <p:grpSp>
        <p:nvGrpSpPr>
          <p:cNvPr id="84" name="Groupe 83">
            <a:extLst>
              <a:ext uri="{FF2B5EF4-FFF2-40B4-BE49-F238E27FC236}">
                <a16:creationId xmlns:a16="http://schemas.microsoft.com/office/drawing/2014/main" id="{91580E3C-91A4-C53B-2FFB-CEEF3525435E}"/>
              </a:ext>
            </a:extLst>
          </p:cNvPr>
          <p:cNvGrpSpPr/>
          <p:nvPr/>
        </p:nvGrpSpPr>
        <p:grpSpPr>
          <a:xfrm>
            <a:off x="6945546" y="4068924"/>
            <a:ext cx="347146" cy="227712"/>
            <a:chOff x="6352023" y="3077290"/>
            <a:chExt cx="304476" cy="199722"/>
          </a:xfrm>
        </p:grpSpPr>
        <p:sp>
          <p:nvSpPr>
            <p:cNvPr id="85" name="Oval 8">
              <a:extLst>
                <a:ext uri="{FF2B5EF4-FFF2-40B4-BE49-F238E27FC236}">
                  <a16:creationId xmlns:a16="http://schemas.microsoft.com/office/drawing/2014/main" id="{EA0E527B-1428-55A3-6503-649E06CE8251}"/>
                </a:ext>
              </a:extLst>
            </p:cNvPr>
            <p:cNvSpPr/>
            <p:nvPr/>
          </p:nvSpPr>
          <p:spPr>
            <a:xfrm>
              <a:off x="6399237" y="3077290"/>
              <a:ext cx="199722" cy="199722"/>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a:p>
          </p:txBody>
        </p:sp>
        <p:sp>
          <p:nvSpPr>
            <p:cNvPr id="94" name="Rectangle 93">
              <a:extLst>
                <a:ext uri="{FF2B5EF4-FFF2-40B4-BE49-F238E27FC236}">
                  <a16:creationId xmlns:a16="http://schemas.microsoft.com/office/drawing/2014/main" id="{C00F8B78-CA2E-DC4E-F0FA-F086118DF26E}"/>
                </a:ext>
              </a:extLst>
            </p:cNvPr>
            <p:cNvSpPr/>
            <p:nvPr/>
          </p:nvSpPr>
          <p:spPr>
            <a:xfrm>
              <a:off x="6352023" y="3102537"/>
              <a:ext cx="304476" cy="14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t>14</a:t>
              </a:r>
            </a:p>
          </p:txBody>
        </p:sp>
      </p:grpSp>
      <p:grpSp>
        <p:nvGrpSpPr>
          <p:cNvPr id="95" name="Groupe 94">
            <a:extLst>
              <a:ext uri="{FF2B5EF4-FFF2-40B4-BE49-F238E27FC236}">
                <a16:creationId xmlns:a16="http://schemas.microsoft.com/office/drawing/2014/main" id="{BB8D2985-4ADB-7FE5-CDDD-35B8B59FBF84}"/>
              </a:ext>
            </a:extLst>
          </p:cNvPr>
          <p:cNvGrpSpPr/>
          <p:nvPr/>
        </p:nvGrpSpPr>
        <p:grpSpPr>
          <a:xfrm>
            <a:off x="6945546" y="4573234"/>
            <a:ext cx="347146" cy="227712"/>
            <a:chOff x="6352023" y="3077290"/>
            <a:chExt cx="304476" cy="199722"/>
          </a:xfrm>
        </p:grpSpPr>
        <p:sp>
          <p:nvSpPr>
            <p:cNvPr id="96" name="Oval 8">
              <a:extLst>
                <a:ext uri="{FF2B5EF4-FFF2-40B4-BE49-F238E27FC236}">
                  <a16:creationId xmlns:a16="http://schemas.microsoft.com/office/drawing/2014/main" id="{FF9D212A-12A4-864B-B397-740554DF6D14}"/>
                </a:ext>
              </a:extLst>
            </p:cNvPr>
            <p:cNvSpPr/>
            <p:nvPr/>
          </p:nvSpPr>
          <p:spPr>
            <a:xfrm>
              <a:off x="6399237" y="3077290"/>
              <a:ext cx="199722" cy="199722"/>
            </a:xfrm>
            <a:prstGeom prst="ellipse">
              <a:avLst/>
            </a:prstGeom>
            <a:solidFill>
              <a:srgbClr val="003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b="1"/>
            </a:p>
          </p:txBody>
        </p:sp>
        <p:sp>
          <p:nvSpPr>
            <p:cNvPr id="97" name="Rectangle 96">
              <a:extLst>
                <a:ext uri="{FF2B5EF4-FFF2-40B4-BE49-F238E27FC236}">
                  <a16:creationId xmlns:a16="http://schemas.microsoft.com/office/drawing/2014/main" id="{83F719C6-A7CD-CE88-0C28-4692DC76F1B7}"/>
                </a:ext>
              </a:extLst>
            </p:cNvPr>
            <p:cNvSpPr/>
            <p:nvPr/>
          </p:nvSpPr>
          <p:spPr>
            <a:xfrm>
              <a:off x="6352023" y="3102537"/>
              <a:ext cx="304476" cy="14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a:t>15</a:t>
              </a:r>
            </a:p>
          </p:txBody>
        </p:sp>
      </p:grpSp>
      <p:pic>
        <p:nvPicPr>
          <p:cNvPr id="98" name="caution">
            <a:extLst>
              <a:ext uri="{FF2B5EF4-FFF2-40B4-BE49-F238E27FC236}">
                <a16:creationId xmlns:a16="http://schemas.microsoft.com/office/drawing/2014/main" id="{996B9DE9-DC2A-B078-D80D-057F36E529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44735" y="5363760"/>
            <a:ext cx="336338" cy="298966"/>
          </a:xfrm>
          <a:prstGeom prst="rect">
            <a:avLst/>
          </a:prstGeom>
        </p:spPr>
      </p:pic>
      <p:sp>
        <p:nvSpPr>
          <p:cNvPr id="26" name="TextBox 66">
            <a:extLst>
              <a:ext uri="{FF2B5EF4-FFF2-40B4-BE49-F238E27FC236}">
                <a16:creationId xmlns:a16="http://schemas.microsoft.com/office/drawing/2014/main" id="{620C5522-2FB2-AB81-98B2-2815BE4031CA}"/>
              </a:ext>
            </a:extLst>
          </p:cNvPr>
          <p:cNvSpPr txBox="1"/>
          <p:nvPr/>
        </p:nvSpPr>
        <p:spPr>
          <a:xfrm>
            <a:off x="8967635" y="311838"/>
            <a:ext cx="972000" cy="339452"/>
          </a:xfrm>
          <a:prstGeom prst="rect">
            <a:avLst/>
          </a:prstGeom>
          <a:noFill/>
        </p:spPr>
        <p:txBody>
          <a:bodyPr wrap="square" lIns="72000" rIns="72000" rtlCol="0">
            <a:spAutoFit/>
          </a:bodyPr>
          <a:lstStyle/>
          <a:p>
            <a:pPr marL="0" marR="0" lvl="0" indent="0" algn="ctr" defTabSz="914400" rtl="0" eaLnBrk="1" fontAlgn="auto" latinLnBrk="0" hangingPunct="1">
              <a:lnSpc>
                <a:spcPct val="80000"/>
              </a:lnSpc>
              <a:buClrTx/>
              <a:buSzTx/>
              <a:buFontTx/>
              <a:buNone/>
              <a:tabLst/>
              <a:defRPr/>
            </a:pPr>
            <a:r>
              <a:rPr kumimoji="0" lang="fr-FR" sz="1000" b="1" i="0" u="none" strike="noStrike" kern="1200" cap="none" spc="0" normalizeH="0" baseline="0" noProof="0">
                <a:ln>
                  <a:noFill/>
                </a:ln>
                <a:solidFill>
                  <a:srgbClr val="0F3A93"/>
                </a:solidFill>
                <a:effectLst/>
                <a:uLnTx/>
                <a:uFillTx/>
                <a:latin typeface="Montserrat" panose="00000500000000000000" pitchFamily="2" charset="0"/>
                <a:ea typeface="+mn-ea"/>
                <a:cs typeface="+mn-cs"/>
              </a:rPr>
              <a:t>Registre des déchets</a:t>
            </a:r>
          </a:p>
        </p:txBody>
      </p:sp>
      <p:sp>
        <p:nvSpPr>
          <p:cNvPr id="38" name="Chevron 6">
            <a:extLst>
              <a:ext uri="{FF2B5EF4-FFF2-40B4-BE49-F238E27FC236}">
                <a16:creationId xmlns:a16="http://schemas.microsoft.com/office/drawing/2014/main" id="{90164B9D-FA82-3071-026E-A745E1284CC4}"/>
              </a:ext>
            </a:extLst>
          </p:cNvPr>
          <p:cNvSpPr/>
          <p:nvPr/>
        </p:nvSpPr>
        <p:spPr>
          <a:xfrm>
            <a:off x="8967635" y="85597"/>
            <a:ext cx="972000" cy="216000"/>
          </a:xfrm>
          <a:prstGeom prst="homePlate">
            <a:avLst>
              <a:gd name="adj" fmla="val 23602"/>
            </a:avLst>
          </a:prstGeom>
          <a:solidFill>
            <a:srgbClr val="0F3A93"/>
          </a:solidFill>
          <a:ln w="12700" cap="flat" cmpd="sng" algn="ctr">
            <a:solidFill>
              <a:srgbClr val="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a:ln>
                <a:noFill/>
              </a:ln>
              <a:solidFill>
                <a:srgbClr val="0F3A93"/>
              </a:solidFill>
              <a:effectLst>
                <a:glow>
                  <a:scrgbClr r="0" g="0" b="0"/>
                </a:glow>
              </a:effectLst>
              <a:uLnTx/>
              <a:uFillTx/>
              <a:latin typeface="Montserrat" panose="00000500000000000000" pitchFamily="2" charset="0"/>
              <a:ea typeface="+mn-ea"/>
              <a:cs typeface="+mn-cs"/>
            </a:endParaRPr>
          </a:p>
        </p:txBody>
      </p:sp>
      <p:sp>
        <p:nvSpPr>
          <p:cNvPr id="40" name="Oval 13">
            <a:extLst>
              <a:ext uri="{FF2B5EF4-FFF2-40B4-BE49-F238E27FC236}">
                <a16:creationId xmlns:a16="http://schemas.microsoft.com/office/drawing/2014/main" id="{C534AE55-1FAE-8FF1-5C68-25D05FEE66B8}"/>
              </a:ext>
            </a:extLst>
          </p:cNvPr>
          <p:cNvSpPr>
            <a:spLocks/>
          </p:cNvSpPr>
          <p:nvPr/>
        </p:nvSpPr>
        <p:spPr>
          <a:xfrm>
            <a:off x="9309635" y="67597"/>
            <a:ext cx="288000" cy="252000"/>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F3A93"/>
                </a:solidFill>
                <a:effectLst/>
                <a:uLnTx/>
                <a:uFillTx/>
                <a:latin typeface="Montserrat" panose="00000500000000000000" pitchFamily="2" charset="0"/>
                <a:ea typeface="+mn-ea"/>
                <a:cs typeface="+mn-cs"/>
              </a:rPr>
              <a:t>1.1</a:t>
            </a:r>
          </a:p>
        </p:txBody>
      </p:sp>
      <p:sp>
        <p:nvSpPr>
          <p:cNvPr id="41" name="TextBox 69">
            <a:extLst>
              <a:ext uri="{FF2B5EF4-FFF2-40B4-BE49-F238E27FC236}">
                <a16:creationId xmlns:a16="http://schemas.microsoft.com/office/drawing/2014/main" id="{C0DB24F2-B6E9-ADDD-57E5-2AD271DF8935}"/>
              </a:ext>
            </a:extLst>
          </p:cNvPr>
          <p:cNvSpPr txBox="1"/>
          <p:nvPr/>
        </p:nvSpPr>
        <p:spPr>
          <a:xfrm>
            <a:off x="9948396" y="311838"/>
            <a:ext cx="972000" cy="339452"/>
          </a:xfrm>
          <a:prstGeom prst="rect">
            <a:avLst/>
          </a:prstGeom>
          <a:noFill/>
        </p:spPr>
        <p:txBody>
          <a:bodyPr wrap="square" rtlCol="0">
            <a:spAutoFit/>
          </a:bodyPr>
          <a:lstStyle/>
          <a:p>
            <a:pPr marL="0" marR="0" lvl="0" indent="0" algn="ctr" defTabSz="914400" rtl="0" eaLnBrk="1" fontAlgn="auto" latinLnBrk="0" hangingPunct="1">
              <a:lnSpc>
                <a:spcPct val="80000"/>
              </a:lnSpc>
              <a:buClrTx/>
              <a:buSzTx/>
              <a:buFontTx/>
              <a:buNone/>
              <a:tabLst/>
              <a:defRPr/>
            </a:pPr>
            <a:r>
              <a:rPr kumimoji="0" lang="fr-FR" sz="1000" b="1" i="0" u="none" strike="noStrike" kern="1200" cap="none" spc="0" normalizeH="0" baseline="0" noProof="0">
                <a:ln>
                  <a:noFill/>
                </a:ln>
                <a:solidFill>
                  <a:schemeClr val="tx2"/>
                </a:solidFill>
                <a:effectLst/>
                <a:uLnTx/>
                <a:uFillTx/>
                <a:latin typeface="Montserrat" panose="00000500000000000000" pitchFamily="2" charset="0"/>
                <a:ea typeface="+mn-ea"/>
                <a:cs typeface="+mn-cs"/>
              </a:rPr>
              <a:t>Validation Ecominéro</a:t>
            </a:r>
          </a:p>
        </p:txBody>
      </p:sp>
      <p:sp>
        <p:nvSpPr>
          <p:cNvPr id="42" name="Chevron 7">
            <a:extLst>
              <a:ext uri="{FF2B5EF4-FFF2-40B4-BE49-F238E27FC236}">
                <a16:creationId xmlns:a16="http://schemas.microsoft.com/office/drawing/2014/main" id="{D44BF981-8401-913C-ED85-1A9F4DDA6B54}"/>
              </a:ext>
            </a:extLst>
          </p:cNvPr>
          <p:cNvSpPr/>
          <p:nvPr/>
        </p:nvSpPr>
        <p:spPr>
          <a:xfrm>
            <a:off x="9948396" y="85597"/>
            <a:ext cx="972000" cy="216000"/>
          </a:xfrm>
          <a:prstGeom prst="chevron">
            <a:avLst>
              <a:gd name="adj" fmla="val 20000"/>
            </a:avLst>
          </a:prstGeom>
          <a:solidFill>
            <a:schemeClr val="tx2"/>
          </a:solidFill>
          <a:ln w="12700" cap="flat" cmpd="sng" algn="ctr">
            <a:solidFill>
              <a:srgbClr val="FFFFFF"/>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a:ln>
                <a:noFill/>
              </a:ln>
              <a:solidFill>
                <a:srgbClr val="0F3A93"/>
              </a:solidFill>
              <a:effectLst>
                <a:glow>
                  <a:scrgbClr r="0" g="0" b="0"/>
                </a:glow>
              </a:effectLst>
              <a:uLnTx/>
              <a:uFillTx/>
              <a:latin typeface="Montserrat" panose="00000500000000000000" pitchFamily="2" charset="0"/>
              <a:ea typeface="+mn-ea"/>
              <a:cs typeface="+mn-cs"/>
            </a:endParaRPr>
          </a:p>
        </p:txBody>
      </p:sp>
      <p:sp>
        <p:nvSpPr>
          <p:cNvPr id="44" name="Oval 14">
            <a:extLst>
              <a:ext uri="{FF2B5EF4-FFF2-40B4-BE49-F238E27FC236}">
                <a16:creationId xmlns:a16="http://schemas.microsoft.com/office/drawing/2014/main" id="{ED2C784D-5320-64F6-B887-6618C6257E82}"/>
              </a:ext>
            </a:extLst>
          </p:cNvPr>
          <p:cNvSpPr>
            <a:spLocks/>
          </p:cNvSpPr>
          <p:nvPr/>
        </p:nvSpPr>
        <p:spPr>
          <a:xfrm>
            <a:off x="10275996" y="67597"/>
            <a:ext cx="316800" cy="252000"/>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chemeClr val="tx2"/>
                </a:solidFill>
                <a:effectLst/>
                <a:uLnTx/>
                <a:uFillTx/>
                <a:latin typeface="Montserrat" panose="00000500000000000000" pitchFamily="2" charset="0"/>
                <a:ea typeface="+mn-ea"/>
                <a:cs typeface="+mn-cs"/>
              </a:rPr>
              <a:t>1.2</a:t>
            </a:r>
          </a:p>
        </p:txBody>
      </p:sp>
    </p:spTree>
    <p:extLst>
      <p:ext uri="{BB962C8B-B14F-4D97-AF65-F5344CB8AC3E}">
        <p14:creationId xmlns:p14="http://schemas.microsoft.com/office/powerpoint/2010/main" val="17952569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03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ShboOvVyHOZ3BP6vXR56D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5yfNzF9kVvuRlXRjhJXQ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y8PKn7rz9gOhEHe4oiJah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5o5KMw7vSuLbUk5qAjwy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LQzp4baJvkG4z.GEVuNVh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wLEnxdU4JA7WxJ8iSQhZ9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MMdT9jnA7qvSXo3gGr6_l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FUQ3oQVgy2pzl5brSLb_s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KIprx4nTv.gB9n.0qcCpd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mww_JWOSSgsgIohaFInIO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OiKd.AX_v1c1k4lWGruBQ"/>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7db956b-18ba-4a17-9068-ae4205bcf3a1">
      <UserInfo>
        <DisplayName>Thierry  TALON</DisplayName>
        <AccountId>27</AccountId>
        <AccountType/>
      </UserInfo>
      <UserInfo>
        <DisplayName>Tarik GUIGNOUNE</DisplayName>
        <AccountId>28</AccountId>
        <AccountType/>
      </UserInfo>
      <UserInfo>
        <DisplayName>Jemimah NGOY</DisplayName>
        <AccountId>20</AccountId>
        <AccountType/>
      </UserInfo>
      <UserInfo>
        <DisplayName>Bénédicte Bukasa</DisplayName>
        <AccountId>19</AccountId>
        <AccountType/>
      </UserInfo>
      <UserInfo>
        <DisplayName>Amina KADAOUI</DisplayName>
        <AccountId>39</AccountId>
        <AccountType/>
      </UserInfo>
      <UserInfo>
        <DisplayName>Marie MOUAHA</DisplayName>
        <AccountId>41</AccountId>
        <AccountType/>
      </UserInfo>
      <UserInfo>
        <DisplayName>Chrystelle Menard</DisplayName>
        <AccountId>12</AccountId>
        <AccountType/>
      </UserInfo>
    </SharedWithUsers>
    <lcf76f155ced4ddcb4097134ff3c332f xmlns="64bbdc63-9374-448a-949b-1cc328cda405">
      <Terms xmlns="http://schemas.microsoft.com/office/infopath/2007/PartnerControls"/>
    </lcf76f155ced4ddcb4097134ff3c332f>
    <TaxCatchAll xmlns="37db956b-18ba-4a17-9068-ae4205bcf3a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184814B77CAB4A89A03164575D8D06" ma:contentTypeVersion="14" ma:contentTypeDescription="Crée un document." ma:contentTypeScope="" ma:versionID="81f164cbdea718e9fc0b99db673fd1f0">
  <xsd:schema xmlns:xsd="http://www.w3.org/2001/XMLSchema" xmlns:xs="http://www.w3.org/2001/XMLSchema" xmlns:p="http://schemas.microsoft.com/office/2006/metadata/properties" xmlns:ns2="64bbdc63-9374-448a-949b-1cc328cda405" xmlns:ns3="37db956b-18ba-4a17-9068-ae4205bcf3a1" targetNamespace="http://schemas.microsoft.com/office/2006/metadata/properties" ma:root="true" ma:fieldsID="5a6a87157bd79fa0abc2388d8f9ca7cb" ns2:_="" ns3:_="">
    <xsd:import namespace="64bbdc63-9374-448a-949b-1cc328cda405"/>
    <xsd:import namespace="37db956b-18ba-4a17-9068-ae4205bcf3a1"/>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bbdc63-9374-448a-949b-1cc328cda4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89fa97fe-8591-45c6-96b4-4d689cc05b4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db956b-18ba-4a17-9068-ae4205bcf3a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d62f41f-d4fd-4096-bffc-100194ff9c54}" ma:internalName="TaxCatchAll" ma:showField="CatchAllData" ma:web="37db956b-18ba-4a17-9068-ae4205bcf3a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6FD48F-ACCE-455E-BC88-273A75125629}">
  <ds:schemaRefs>
    <ds:schemaRef ds:uri="cb217adc-7ee7-4cdd-851d-c87b2b2a8f18"/>
    <ds:schemaRef ds:uri="e4030991-9e0d-4729-98b8-d2383f18d86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60617D1-E1F3-4EA8-B655-8A271034E073}"/>
</file>

<file path=customXml/itemProps3.xml><?xml version="1.0" encoding="utf-8"?>
<ds:datastoreItem xmlns:ds="http://schemas.openxmlformats.org/officeDocument/2006/customXml" ds:itemID="{7078DD4E-9A00-40C1-A40F-2A635A6F2C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2345</Words>
  <Application>Microsoft Office PowerPoint</Application>
  <PresentationFormat>Grand écran</PresentationFormat>
  <Paragraphs>366</Paragraphs>
  <Slides>18</Slides>
  <Notes>17</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28" baseType="lpstr">
      <vt:lpstr>Arial</vt:lpstr>
      <vt:lpstr>Calibri</vt:lpstr>
      <vt:lpstr>Calibri Light</vt:lpstr>
      <vt:lpstr>Montserrat</vt:lpstr>
      <vt:lpstr>Wingdings</vt:lpstr>
      <vt:lpstr>Wingdings 2</vt:lpstr>
      <vt:lpstr>Wingdings 3</vt:lpstr>
      <vt:lpstr>Yorkten Slab Norm</vt:lpstr>
      <vt:lpstr>Thème Office</vt:lpstr>
      <vt:lpstr>Diapositive think-cell</vt:lpstr>
      <vt:lpstr>Guide d’utilisation  de la plateforme  Espace Écominéro  à destination  des opérateurs de déchets</vt:lpstr>
      <vt:lpstr>Présentation PowerPoint</vt:lpstr>
      <vt:lpstr>Présentation PowerPoint</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Thibault BRICHET</dc:creator>
  <cp:lastModifiedBy>Thierry Talon</cp:lastModifiedBy>
  <cp:revision>13</cp:revision>
  <dcterms:created xsi:type="dcterms:W3CDTF">2023-02-03T09:52:08Z</dcterms:created>
  <dcterms:modified xsi:type="dcterms:W3CDTF">2023-11-30T15:30:15Z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0x01010086B935D6937A614F868FE048A3D8A574</vt:lpwstr>
  </property>
</Properties>
</file>